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2"/>
  </p:notesMasterIdLst>
  <p:sldIdLst>
    <p:sldId id="256" r:id="rId2"/>
    <p:sldId id="316" r:id="rId3"/>
    <p:sldId id="318" r:id="rId4"/>
    <p:sldId id="319" r:id="rId5"/>
    <p:sldId id="320" r:id="rId6"/>
    <p:sldId id="321" r:id="rId7"/>
    <p:sldId id="323" r:id="rId8"/>
    <p:sldId id="324" r:id="rId9"/>
    <p:sldId id="328" r:id="rId10"/>
    <p:sldId id="333" r:id="rId11"/>
    <p:sldId id="325" r:id="rId12"/>
    <p:sldId id="327" r:id="rId13"/>
    <p:sldId id="326" r:id="rId14"/>
    <p:sldId id="329" r:id="rId15"/>
    <p:sldId id="278" r:id="rId16"/>
    <p:sldId id="330" r:id="rId17"/>
    <p:sldId id="331" r:id="rId18"/>
    <p:sldId id="332" r:id="rId19"/>
    <p:sldId id="322" r:id="rId20"/>
    <p:sldId id="310" r:id="rId21"/>
    <p:sldId id="334" r:id="rId22"/>
    <p:sldId id="335" r:id="rId23"/>
    <p:sldId id="336" r:id="rId24"/>
    <p:sldId id="337" r:id="rId25"/>
    <p:sldId id="302" r:id="rId26"/>
    <p:sldId id="303" r:id="rId27"/>
    <p:sldId id="304" r:id="rId28"/>
    <p:sldId id="305" r:id="rId29"/>
    <p:sldId id="306" r:id="rId30"/>
    <p:sldId id="300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CC"/>
    <a:srgbClr val="99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84" autoAdjust="0"/>
    <p:restoredTop sz="89850" autoAdjust="0"/>
  </p:normalViewPr>
  <p:slideViewPr>
    <p:cSldViewPr>
      <p:cViewPr>
        <p:scale>
          <a:sx n="100" d="100"/>
          <a:sy n="100" d="100"/>
        </p:scale>
        <p:origin x="-638" y="52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FC2C26-E3B2-4B0C-AD0E-D76B10B1325B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A7DFF-85CC-41AE-B8D9-13006BFE32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A7DFF-85CC-41AE-B8D9-13006BFE324F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A0EAC4A-E5FE-4B4B-A4F7-EED087D87B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BC33880-08E7-43E1-9998-134A9A6EC9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74729D8-959B-4E18-A4A4-ACF9DB1E6F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AFA74CB-07F6-497E-9400-A41235D171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12CFE19-6E35-41B0-B4A8-4D8F620960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842057A-F97F-4B4A-95D4-9E8B1C3E83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7BCECD2-EF5B-4204-838D-96B036901E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B8B8B98-E886-4C6F-BCD3-5E819527EF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C8854D4-EC18-4A33-8700-9232E6340F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ABA085F-E74E-4B7B-B451-910C91618E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37F106-C8CE-41F6-ADB5-ABD4E7B816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C1AE69B-41C4-467D-94B2-6AA8BF1878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214291"/>
            <a:ext cx="7772400" cy="622422"/>
          </a:xfrm>
        </p:spPr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 КАЗЁННОЕ ДОШКОЛЬНОЕ ОБРАЗОВАТЕЛЬНОЕ   УЧРЕЖДЕНИЕ</a:t>
            </a:r>
            <a:b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«ДЕТСКИЙ САД КОМБИНИРОВАННОГО ВИДА  № 19  "МАЛЫШОК»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7158" y="1052736"/>
            <a:ext cx="8358246" cy="4162214"/>
          </a:xfrm>
        </p:spPr>
        <p:txBody>
          <a:bodyPr>
            <a:normAutofit fontScale="85000" lnSpcReduction="20000"/>
          </a:bodyPr>
          <a:lstStyle/>
          <a:p>
            <a:pPr algn="r" eaLnBrk="1" hangingPunct="1"/>
            <a:endParaRPr lang="ru-RU" sz="3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/>
            <a:r>
              <a:rPr lang="ru-RU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«Сюжетно-ролевая игра: планирование, организация, тематика»</a:t>
            </a:r>
          </a:p>
          <a:p>
            <a:pPr algn="r" eaLnBrk="1" hangingPunct="1"/>
            <a:endParaRPr lang="ru-RU" sz="3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/>
            <a:endParaRPr lang="ru-RU" sz="24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/>
            <a:endParaRPr lang="ru-RU" sz="24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 </a:t>
            </a:r>
          </a:p>
          <a:p>
            <a:pPr algn="r" eaLnBrk="1" hangingPunct="1"/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Новопашина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Е.В.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</a:p>
          <a:p>
            <a:pPr algn="r" eaLnBrk="1" hangingPunct="1"/>
            <a:endParaRPr lang="ru-RU" sz="2400" b="1" dirty="0" smtClean="0">
              <a:solidFill>
                <a:srgbClr val="006600"/>
              </a:solidFill>
            </a:endParaRPr>
          </a:p>
          <a:p>
            <a:pPr algn="r" eaLnBrk="1" hangingPunct="1"/>
            <a:endParaRPr lang="ru-RU" sz="2400" b="1" dirty="0" smtClean="0">
              <a:solidFill>
                <a:srgbClr val="006600"/>
              </a:solidFill>
            </a:endParaRPr>
          </a:p>
          <a:p>
            <a:pPr algn="ctr" eaLnBrk="1" hangingPunct="1"/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Шелехов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2017 </a:t>
            </a:r>
          </a:p>
          <a:p>
            <a:pPr algn="ctr" eaLnBrk="1" hangingPunct="1"/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image4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83568" y="2708920"/>
            <a:ext cx="2159418" cy="25123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7849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Условное действие «кормления» с помощью сюжетной игрушки – копии настоящей вещи.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Условное действие «кормления» с помощью палочки – действовать предметом – заместителем.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Условное действие «кормления», осуществляя движения, напоминающие «кормление» ложкой, - действовать с воображаемым предметом.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332656"/>
            <a:ext cx="7125113" cy="136815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условного игрового действия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747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Игра – роль</a:t>
            </a:r>
            <a:br>
              <a:rPr lang="ru-RU" dirty="0" smtClean="0"/>
            </a:br>
            <a:r>
              <a:rPr lang="ru-RU" dirty="0" smtClean="0"/>
              <a:t>                  4-5 лет</a:t>
            </a:r>
            <a:endParaRPr lang="ru-RU" dirty="0"/>
          </a:p>
        </p:txBody>
      </p:sp>
      <p:pic>
        <p:nvPicPr>
          <p:cNvPr id="4" name="image15.jpe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11560" y="1628800"/>
            <a:ext cx="3657600" cy="2743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13.jpe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076056" y="3068960"/>
            <a:ext cx="3237261" cy="24298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Любая тема игры раскладывается педагогом в виде «куста» ролей: основная(капитан) и несколько сопутствующих ей по смыслу (матрос, водолаз, пассажир).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Важно предоставить возможность каждому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реёнку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выполнять основную и сопутствующие роли для приобретения опыта ролевого взаимодействия.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 концу игры можно подключить вторую роль, такую же как основная.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Средняя группа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 – отношение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старший возраст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image17.jpe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827584" y="1844824"/>
            <a:ext cx="3271058" cy="24564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image18.jpe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292080" y="2636912"/>
            <a:ext cx="3059833" cy="22868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 «игра-придумывание», протекает в словесном плане.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Взрослый ненавязчиво может стимулировать детей к комбинированию и согласованию различных сюжетных событий.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самостоятельной игре полученные умения по придумыванию сюжетных линий помогают детям полно и согласованно реализовывать свои игровые замыслы.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Старшая и подготовительная группа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Косвенные приемы (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Н.Я. Михайленко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Н.А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Коротковой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Приёмы прямого руководства развитием игровых умений и навыков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Приемы руководства 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сюжетно – ролевой игрой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282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обогащение знаний детей об общественной жизни на занятиях, во время наблюдения на прогулке, в разговорах с детьми, беседах, при чтении книг, рассматривании картинок, иллюстраций; 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знаний о структуре конкретной игровой деятельности, ее цели, средства, последовательность действий, результат, взаимодействие и взаимоотношения людей в процессе труда;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распределение между ними обязанностей; 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игрушек и создание игровой обстановки; 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напоминание о прошлых играх детей, о том, что они видели; 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изобразительной, трудовой, конструктивной деятельности, которая может подтолкнуть к игре.</a:t>
            </a:r>
          </a:p>
          <a:p>
            <a:pPr>
              <a:buFont typeface="Wingdings" pitchFamily="2" charset="2"/>
              <a:buChar char="Ø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Приёмы косвенного воздействия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9443" y="1484784"/>
            <a:ext cx="7125112" cy="403244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ролевое участие в игре;</a:t>
            </a:r>
          </a:p>
          <a:p>
            <a:pPr>
              <a:buFont typeface="Wingdings" pitchFamily="2" charset="2"/>
              <a:buChar char="Ø"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в сговоре детей;</a:t>
            </a:r>
          </a:p>
          <a:p>
            <a:pPr>
              <a:buFont typeface="Wingdings" pitchFamily="2" charset="2"/>
              <a:buChar char="Ø"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показ образца игрового действия;</a:t>
            </a:r>
          </a:p>
          <a:p>
            <a:pPr>
              <a:buFont typeface="Wingdings" pitchFamily="2" charset="2"/>
              <a:buChar char="Ø"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предложение готового сюжета игры;</a:t>
            </a:r>
          </a:p>
          <a:p>
            <a:pPr>
              <a:buFont typeface="Wingdings" pitchFamily="2" charset="2"/>
              <a:buChar char="Ø"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предложение готовой темы игры;</a:t>
            </a:r>
          </a:p>
          <a:p>
            <a:pPr>
              <a:buFont typeface="Wingdings" pitchFamily="2" charset="2"/>
              <a:buChar char="Ø"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совет по ходу игры, разъяснение;</a:t>
            </a:r>
          </a:p>
          <a:p>
            <a:pPr>
              <a:buFont typeface="Wingdings" pitchFamily="2" charset="2"/>
              <a:buChar char="Ø"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беседа о содержании предстоящей игры, о распределении в ней ролей;</a:t>
            </a:r>
          </a:p>
          <a:p>
            <a:pPr>
              <a:buFont typeface="Wingdings" pitchFamily="2" charset="2"/>
              <a:buChar char="Ø"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помощь в распределении ролей, подборе игрушек, атрибутов; </a:t>
            </a:r>
          </a:p>
          <a:p>
            <a:pPr>
              <a:buFont typeface="Wingdings" pitchFamily="2" charset="2"/>
              <a:buChar char="Ø"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обучение ролевому поведению.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836712"/>
            <a:ext cx="7125113" cy="79208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Приёмы прямого руководства 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Воспитатель- интересный партнёр, с которым ребенок чувствует себя на равных, ощущает себя вне оценок, проявляет инициативу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 развертывает игру таким образом, чтобы дети сразу открывали и усваивали новый, более сложный способ ее построения.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формировании игровых умений необходимо одновременно ориентировать ребенка как на осуществление игрового действия, так и на пояснение его смысла партнерам – взрослому или сверстнику.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Принципы организации сюжетно-ролевой игры в ДОУ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125" indent="-365125">
              <a:buNone/>
              <a:defRPr sz="24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dirty="0" smtClean="0">
                <a:solidFill>
                  <a:srgbClr val="002060"/>
                </a:solidFill>
              </a:rPr>
              <a:t>1. Внутренний план деятельности (способность выполнять действия  в уме).</a:t>
            </a:r>
          </a:p>
          <a:p>
            <a:pPr marL="725487" indent="-725487">
              <a:buNone/>
              <a:defRPr sz="24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dirty="0" smtClean="0">
                <a:solidFill>
                  <a:srgbClr val="002060"/>
                </a:solidFill>
              </a:rPr>
              <a:t>2. Знаковая деятельность (знаковая функция сознания).</a:t>
            </a:r>
          </a:p>
          <a:p>
            <a:pPr marL="725487" indent="-725487">
              <a:buNone/>
              <a:defRPr sz="24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dirty="0" smtClean="0">
                <a:solidFill>
                  <a:srgbClr val="002060"/>
                </a:solidFill>
              </a:rPr>
              <a:t>3. Произвольность поведения и деятельности.</a:t>
            </a:r>
          </a:p>
          <a:p>
            <a:pPr marL="725487" indent="-725487">
              <a:buNone/>
              <a:defRPr sz="24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dirty="0" smtClean="0">
                <a:solidFill>
                  <a:srgbClr val="002060"/>
                </a:solidFill>
              </a:rPr>
              <a:t>4. </a:t>
            </a:r>
            <a:r>
              <a:rPr lang="ru-RU" dirty="0" err="1" smtClean="0">
                <a:solidFill>
                  <a:srgbClr val="002060"/>
                </a:solidFill>
              </a:rPr>
              <a:t>Децентрация</a:t>
            </a:r>
            <a:r>
              <a:rPr lang="ru-RU" dirty="0" smtClean="0">
                <a:solidFill>
                  <a:srgbClr val="002060"/>
                </a:solidFill>
              </a:rPr>
              <a:t> (преодоление эгоцентризма).</a:t>
            </a:r>
          </a:p>
          <a:p>
            <a:pPr marL="725487" indent="-725487">
              <a:buNone/>
              <a:defRPr sz="24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dirty="0" smtClean="0">
                <a:solidFill>
                  <a:srgbClr val="002060"/>
                </a:solidFill>
              </a:rPr>
              <a:t>5. Познавательная мотивация.</a:t>
            </a:r>
          </a:p>
          <a:p>
            <a:pPr marL="725487" indent="-725487">
              <a:buNone/>
              <a:defRPr sz="24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dirty="0" smtClean="0">
                <a:solidFill>
                  <a:srgbClr val="002060"/>
                </a:solidFill>
              </a:rPr>
              <a:t>6. Способность к самоорганизации и </a:t>
            </a:r>
            <a:r>
              <a:rPr lang="ru-RU" dirty="0" err="1" smtClean="0">
                <a:solidFill>
                  <a:srgbClr val="002060"/>
                </a:solidFill>
              </a:rPr>
              <a:t>целеполаганию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Основные новообразования дошкольного возраста, формирующиеся в процессе реализации ведущей деятельности - игры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 sz="20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п.1.2.(4) Одним из основных принципов стандарта является «реализация Программы в формах, специфических для детей данной возрастной группы, </a:t>
            </a:r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прежде всего в форме игры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…».  </a:t>
            </a:r>
          </a:p>
          <a:p>
            <a:pPr algn="just">
              <a:defRPr sz="20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п.2.7.  Конкретное содержание указанных образовательных областей зависит от возрастных и индивидуальных особенностей детей, определяется целями и задачами Программы и может реализовываться в различных </a:t>
            </a:r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видах деятельности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(общении, </a:t>
            </a:r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познавательно-исследовательской деятельности - как сквозных механизмах развития ребенка).</a:t>
            </a:r>
          </a:p>
          <a:p>
            <a:pPr>
              <a:defRPr sz="20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п.3.2.5.  Условия, необходимые для создания социальной ситуации развития детей, соответствующей специфике дошкольного возраста: , «…поддержка спонтанной игры детей, ее обогащение, обеспечение игрового времени и пространства».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ФГОС ДО о детской игре</a:t>
            </a:r>
            <a:endParaRPr lang="ru-RU" b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11560" y="2770188"/>
            <a:ext cx="7634332" cy="396044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1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07504" y="548680"/>
            <a:ext cx="6400800" cy="17526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67777" y="3356992"/>
            <a:ext cx="7056784" cy="43088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2200" b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51982" y="1462192"/>
            <a:ext cx="7224212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b="1" dirty="0">
              <a:solidFill>
                <a:srgbClr val="0066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420052"/>
            <a:ext cx="8868690" cy="45243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Для поддержания интереса ребенка к игре, необходимо постоянно  обогащать  жизненный опыт ребенка.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Обогащение игровых сюжетов детей формируется через: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Экскурсии;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Наблюдения;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О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знакомительные беседы о труде окружающих людей,(врача, шофера, продавца и т.п.);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Беседы;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Ч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тение художественной литературы;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О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тгадывание загадок,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Р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ассматривание иллюстраций,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Р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ешение проблемных ситуаций,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зобразительную деятельность,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К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онструирование,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Д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идактические, словесные и театрализованные игры и т.д.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Разучивание пословиц,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физминуток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, пальчиковой гимнастики и т. д.</a:t>
            </a: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50720"/>
            <a:ext cx="90010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Georgia" panose="02040502050405020303" pitchFamily="18" charset="0"/>
              </a:rPr>
              <a:t>Что поможет обогатить игровой и жизненный опыт детей?</a:t>
            </a: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7788" y="5085184"/>
            <a:ext cx="8868690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Все эти формы взаимодействия взрослого и ребенка являются </a:t>
            </a:r>
            <a:r>
              <a:rPr lang="ru-RU" b="1" i="1" u="sng" dirty="0">
                <a:solidFill>
                  <a:srgbClr val="002060"/>
                </a:solidFill>
                <a:latin typeface="Georgia" panose="02040502050405020303" pitchFamily="18" charset="0"/>
              </a:rPr>
              <a:t>основным способом обогащения игрового опыта детей</a:t>
            </a:r>
            <a:r>
              <a:rPr lang="ru-RU" b="1" i="1" dirty="0">
                <a:solidFill>
                  <a:srgbClr val="002060"/>
                </a:solidFill>
                <a:latin typeface="Georgia" panose="02040502050405020303" pitchFamily="18" charset="0"/>
              </a:rPr>
              <a:t>.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Систематическое  и планомерное обогащение детей определенным знаниями и навыками является </a:t>
            </a:r>
            <a:r>
              <a:rPr lang="ru-RU" b="1" i="1" u="sng" dirty="0">
                <a:solidFill>
                  <a:srgbClr val="002060"/>
                </a:solidFill>
                <a:latin typeface="Georgia" panose="02040502050405020303" pitchFamily="18" charset="0"/>
              </a:rPr>
              <a:t>моделированием игрового опыта детей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, который подготавливает детей к сюжетно-ролевой игры.</a:t>
            </a:r>
          </a:p>
        </p:txBody>
      </p:sp>
    </p:spTree>
    <p:extLst>
      <p:ext uri="{BB962C8B-B14F-4D97-AF65-F5344CB8AC3E}">
        <p14:creationId xmlns:p14="http://schemas.microsoft.com/office/powerpoint/2010/main" xmlns="" val="298446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Младшая группа</a:t>
                      </a:r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kumimoji="0" lang="ru-RU" sz="2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Дочки – матери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kumimoji="0" lang="ru-RU" sz="2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Семья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kumimoji="0" lang="ru-RU" sz="2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Больница – роль больного выполняет кукла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kumimoji="0" lang="ru-RU" sz="2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Парикмахерская 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kumimoji="0" lang="ru-RU" sz="2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Шофер – автобус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kumimoji="0" lang="ru-RU" sz="2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Строительство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kumimoji="0" lang="ru-RU" sz="2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Магазин 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kumimoji="0" lang="ru-RU" sz="2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Детский сад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Тематика сюжетно-ролевых игр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68760"/>
          <a:ext cx="822960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576"/>
                <a:gridCol w="6131024"/>
              </a:tblGrid>
              <a:tr h="324036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3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Средняя группа</a:t>
                      </a:r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kumimoji="0" lang="ru-RU" sz="2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Дочки – матери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kumimoji="0" lang="ru-RU" sz="2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Семья – </a:t>
                      </a:r>
                      <a:r>
                        <a:rPr kumimoji="0" lang="ru-RU" sz="2400" b="1" u="none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мама</a:t>
                      </a:r>
                      <a:r>
                        <a:rPr kumimoji="0" lang="ru-RU" sz="2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идет в театр, магазин.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kumimoji="0" lang="ru-RU" sz="2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Больница для людей, зверей Парикмахерская 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kumimoji="0" lang="ru-RU" sz="2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Магазин 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kumimoji="0" lang="ru-RU" sz="2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Детский сад – утренняя гимнастика + проведение занятий.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kumimoji="0" lang="ru-RU" sz="2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Автобус – шофер.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kumimoji="0" lang="ru-RU" sz="2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Матросы – капитан, пароход, </a:t>
                      </a:r>
                      <a:r>
                        <a:rPr kumimoji="0" lang="ru-RU" sz="2400" b="1" u="none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водолазы.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Тематика  сюжетно-ролевых игр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2632"/>
                <a:gridCol w="562696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Старшая группа</a:t>
                      </a:r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kumimoji="0" lang="ru-RU" sz="1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Почта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kumimoji="0" lang="ru-RU" sz="1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Строительство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kumimoji="0" lang="ru-RU" sz="1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Летчики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kumimoji="0" lang="ru-RU" sz="1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Магазин игрушек, хлебный, продуктовый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kumimoji="0" lang="ru-RU" sz="1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Аптека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kumimoji="0" lang="ru-RU" sz="1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Больница лечебное отделение, терапевтическое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kumimoji="0" lang="ru-RU" sz="1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Детский сад – прием, режимные моменты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kumimoji="0" lang="ru-RU" sz="1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Птицеферма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kumimoji="0" lang="ru-RU" sz="1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Свиноферма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kumimoji="0" lang="ru-RU" sz="1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Зоопарк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kumimoji="0" lang="ru-RU" sz="1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Молочная ферма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kumimoji="0" lang="ru-RU" sz="1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Пограничник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kumimoji="0" lang="ru-RU" sz="1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Железнодорожник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Тематика сюжетно-ролевых игр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8696"/>
                <a:gridCol w="5050904"/>
              </a:tblGrid>
              <a:tr h="3612818">
                <a:tc>
                  <a:txBody>
                    <a:bodyPr/>
                    <a:lstStyle/>
                    <a:p>
                      <a:r>
                        <a:rPr kumimoji="0" lang="ru-RU" sz="2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Подготовительная группа</a:t>
                      </a:r>
                      <a:endParaRPr lang="ru-RU" sz="2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kumimoji="0" lang="ru-RU" sz="1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Библиотека – читальный зал, абонемент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kumimoji="0" lang="ru-RU" sz="1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Школа 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kumimoji="0" lang="ru-RU" sz="1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Ателье – ручной труд, магазин тканей, готовых изделий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kumimoji="0" lang="ru-RU" sz="1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Моряки, пограничники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kumimoji="0" lang="ru-RU" sz="1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Игры на сельскохозяйственные темы: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kumimoji="0" lang="ru-RU" sz="1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1.Молочная ферма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kumimoji="0" lang="ru-RU" sz="1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2.Сельско-хозяйственные машины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kumimoji="0" lang="ru-RU" sz="1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3.Птицеферма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kumimoji="0" lang="ru-RU" sz="1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Туристическое </a:t>
                      </a:r>
                      <a:r>
                        <a:rPr kumimoji="0" lang="ru-RU" sz="18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агенство</a:t>
                      </a:r>
                      <a:endParaRPr kumimoji="0" lang="ru-RU" sz="1800" b="1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kumimoji="0" lang="ru-RU" sz="1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Музей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kumimoji="0" lang="ru-RU" sz="1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 народам Севера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kumimoji="0" lang="ru-RU" sz="1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Почтовое</a:t>
                      </a:r>
                      <a:r>
                        <a:rPr kumimoji="0" lang="ru-RU" sz="18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отделение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kumimoji="0" lang="ru-RU" sz="18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Цирк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kumimoji="0" lang="ru-RU" sz="18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Полиция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kumimoji="0" lang="ru-RU" sz="18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Ветеринарная клиника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kumimoji="0" lang="ru-RU" sz="1800" b="1" kern="1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Поликлинника</a:t>
                      </a:r>
                      <a:endParaRPr kumimoji="0" lang="ru-RU" sz="1800" b="1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kumimoji="0" lang="ru-RU" sz="1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втором плане игры на бытовые темы: семья, парикмахерская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Тематика сюжетно-ролевых игр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79686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Сюжетно – ролевые игры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4437112"/>
            <a:ext cx="3250704" cy="93610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«Турагентство»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716016" y="4581128"/>
            <a:ext cx="3468366" cy="86409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«Салон сотовой связи»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6752"/>
            <a:ext cx="3745911" cy="280831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268760"/>
            <a:ext cx="3649862" cy="2736304"/>
          </a:xfrm>
        </p:spPr>
      </p:pic>
    </p:spTree>
    <p:extLst>
      <p:ext uri="{BB962C8B-B14F-4D97-AF65-F5344CB8AC3E}">
        <p14:creationId xmlns="" xmlns:p14="http://schemas.microsoft.com/office/powerpoint/2010/main" val="21698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5"/>
            <a:ext cx="7125113" cy="889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836712"/>
            <a:ext cx="3147824" cy="57626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«Почта»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716016" y="5013176"/>
            <a:ext cx="3142488" cy="792286"/>
          </a:xfrm>
        </p:spPr>
        <p:txBody>
          <a:bodyPr>
            <a:normAutofit fontScale="92500"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«Библиотека»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72816"/>
            <a:ext cx="3471863" cy="2603897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76872"/>
            <a:ext cx="3471862" cy="2603896"/>
          </a:xfrm>
        </p:spPr>
      </p:pic>
    </p:spTree>
    <p:extLst>
      <p:ext uri="{BB962C8B-B14F-4D97-AF65-F5344CB8AC3E}">
        <p14:creationId xmlns="" xmlns:p14="http://schemas.microsoft.com/office/powerpoint/2010/main" val="69603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5"/>
            <a:ext cx="7125113" cy="889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124744"/>
            <a:ext cx="3456384" cy="57626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«Супермаркет»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716016" y="5373216"/>
            <a:ext cx="3672408" cy="576262"/>
          </a:xfrm>
        </p:spPr>
        <p:txBody>
          <a:bodyPr>
            <a:normAutofit fontScale="92500"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«Швейное ателье»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88840"/>
            <a:ext cx="3471863" cy="2603897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420888"/>
            <a:ext cx="3471862" cy="2603896"/>
          </a:xfrm>
        </p:spPr>
      </p:pic>
    </p:spTree>
    <p:extLst>
      <p:ext uri="{BB962C8B-B14F-4D97-AF65-F5344CB8AC3E}">
        <p14:creationId xmlns="" xmlns:p14="http://schemas.microsoft.com/office/powerpoint/2010/main" val="91349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5"/>
            <a:ext cx="7125113" cy="889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«Больница»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788024" y="4869160"/>
            <a:ext cx="3142488" cy="57626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«Мастерская»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776"/>
            <a:ext cx="3470564" cy="2601884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12776"/>
            <a:ext cx="3471862" cy="2603896"/>
          </a:xfrm>
        </p:spPr>
      </p:pic>
    </p:spTree>
    <p:extLst>
      <p:ext uri="{BB962C8B-B14F-4D97-AF65-F5344CB8AC3E}">
        <p14:creationId xmlns="" xmlns:p14="http://schemas.microsoft.com/office/powerpoint/2010/main" val="292120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548680"/>
            <a:ext cx="3147824" cy="57626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«Полиция»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932040" y="5013176"/>
            <a:ext cx="3142488" cy="504056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«Цирк» 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2776"/>
            <a:ext cx="3471863" cy="2603897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844824"/>
            <a:ext cx="3471862" cy="2592288"/>
          </a:xfrm>
        </p:spPr>
      </p:pic>
    </p:spTree>
    <p:extLst>
      <p:ext uri="{BB962C8B-B14F-4D97-AF65-F5344CB8AC3E}">
        <p14:creationId xmlns="" xmlns:p14="http://schemas.microsoft.com/office/powerpoint/2010/main" val="95060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«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Ребенок обладает развитым воображением, которое реализуется в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разных видах деятельности, и прежде всего в игре; владеет разными формами и видами игры, различает условную и реальную ситуации; умеет подчиняться разным правилам и социальным нормам»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Один из целых ориентиров на этапе завершения дошкольного образования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268760"/>
            <a:ext cx="7125112" cy="40514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9874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80000"/>
              </a:lnSpc>
              <a:spcBef>
                <a:spcPts val="600"/>
              </a:spcBef>
              <a:buSzTx/>
              <a:buNone/>
              <a:defRPr sz="29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dirty="0" smtClean="0">
                <a:solidFill>
                  <a:srgbClr val="002060"/>
                </a:solidFill>
              </a:rPr>
              <a:t>«Рассматривая воспитательное значение игры, мы имеем в виду игру как форму воспитания, как средство для решения определенных воспитательных задач по отношению к детям дошкольного возраста. </a:t>
            </a:r>
            <a:r>
              <a:rPr lang="ru-RU" i="1" dirty="0" smtClean="0">
                <a:solidFill>
                  <a:srgbClr val="002060"/>
                </a:solidFill>
              </a:rPr>
              <a:t>Между тем даже в учебной педагогической литературе игру в ее педагогическом значении часто смешивают с игрой как возрастным проявлением ребенка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pPr marL="0" indent="0" algn="just">
              <a:lnSpc>
                <a:spcPct val="80000"/>
              </a:lnSpc>
              <a:spcBef>
                <a:spcPts val="600"/>
              </a:spcBef>
              <a:buSzTx/>
              <a:buNone/>
              <a:defRPr sz="2900" b="1" i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dirty="0" smtClean="0">
                <a:solidFill>
                  <a:srgbClr val="002060"/>
                </a:solidFill>
              </a:rPr>
              <a:t>Игра как деятельность ребенка развивается по своим законам».</a:t>
            </a:r>
          </a:p>
          <a:p>
            <a:pPr algn="r">
              <a:lnSpc>
                <a:spcPct val="80000"/>
              </a:lnSpc>
              <a:spcBef>
                <a:spcPts val="500"/>
              </a:spcBef>
              <a:buSzTx/>
              <a:buNone/>
              <a:defRPr sz="2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dirty="0" smtClean="0">
                <a:solidFill>
                  <a:srgbClr val="002060"/>
                </a:solidFill>
              </a:rPr>
              <a:t>(А.П. Усова. Педагогика игры и её насущные проблемы. // Дошкольное воспитание, 1963, № 1.)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Игра как деятельность ребенка и игра как педагогическая форма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SzTx/>
              <a:buNone/>
              <a:defRPr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dirty="0" smtClean="0"/>
              <a:t>1. "Воображаемая (условная) ситуация" - расхождение видимого и смыслового полей. (Л.С. </a:t>
            </a:r>
            <a:r>
              <a:rPr lang="ru-RU" dirty="0" err="1" smtClean="0"/>
              <a:t>Выготский</a:t>
            </a:r>
            <a:r>
              <a:rPr lang="ru-RU" dirty="0" smtClean="0"/>
              <a:t>)</a:t>
            </a:r>
          </a:p>
          <a:p>
            <a:pPr marL="0" indent="0">
              <a:buSzTx/>
              <a:buNone/>
              <a:defRPr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dirty="0" smtClean="0"/>
              <a:t>  </a:t>
            </a:r>
            <a:r>
              <a:rPr lang="ru-RU" b="1" dirty="0" smtClean="0"/>
              <a:t>2. «…типичное для игры своеобразное соотношение смысла и значения не дано заранее в её условиях, но возникает в самом процессе игры». (А.Н. Леонтьев)</a:t>
            </a:r>
          </a:p>
          <a:p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Критерии игры как деятельности: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9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300192" y="3717032"/>
            <a:ext cx="2237235" cy="22372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defRPr sz="23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dirty="0" smtClean="0"/>
              <a:t>Характеризуется тем, что </a:t>
            </a:r>
            <a:r>
              <a:rPr lang="ru-RU" b="1" dirty="0" smtClean="0"/>
              <a:t>инициатива в реализации такой игры исходит от самого ребенка</a:t>
            </a:r>
            <a:r>
              <a:rPr lang="ru-RU" dirty="0" smtClean="0"/>
              <a:t>: </a:t>
            </a:r>
            <a:r>
              <a:rPr lang="ru-RU" i="1" dirty="0" smtClean="0"/>
              <a:t>ребенок </a:t>
            </a:r>
            <a:r>
              <a:rPr lang="ru-RU" b="1" i="1" dirty="0" smtClean="0"/>
              <a:t>свободен в постановке</a:t>
            </a:r>
            <a:r>
              <a:rPr lang="ru-RU" i="1" dirty="0" smtClean="0"/>
              <a:t> или выборе </a:t>
            </a:r>
            <a:r>
              <a:rPr lang="ru-RU" b="1" i="1" dirty="0" smtClean="0"/>
              <a:t>игровых задач.</a:t>
            </a:r>
            <a:endParaRPr lang="ru-RU" sz="3200" b="1" i="1" dirty="0" smtClean="0"/>
          </a:p>
          <a:p>
            <a:pPr>
              <a:spcBef>
                <a:spcPts val="0"/>
              </a:spcBef>
              <a:defRPr sz="23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dirty="0" smtClean="0"/>
              <a:t>Характеризуется целостностью - от мотива до способа действия (</a:t>
            </a:r>
            <a:r>
              <a:rPr lang="ru-RU" i="1" dirty="0" smtClean="0"/>
              <a:t>ребенок играет, </a:t>
            </a:r>
            <a:r>
              <a:rPr lang="ru-RU" b="1" i="1" dirty="0" smtClean="0"/>
              <a:t>потому что </a:t>
            </a:r>
            <a:r>
              <a:rPr lang="ru-RU" i="1" dirty="0" smtClean="0"/>
              <a:t>он этого хочет, он играет </a:t>
            </a:r>
            <a:r>
              <a:rPr lang="ru-RU" b="1" i="1" dirty="0" smtClean="0"/>
              <a:t>в то</a:t>
            </a:r>
            <a:r>
              <a:rPr lang="ru-RU" i="1" dirty="0" smtClean="0"/>
              <a:t>, во что хочет, и играет </a:t>
            </a:r>
            <a:r>
              <a:rPr lang="ru-RU" b="1" i="1" dirty="0" smtClean="0"/>
              <a:t>так</a:t>
            </a:r>
            <a:r>
              <a:rPr lang="ru-RU" i="1" dirty="0" smtClean="0"/>
              <a:t>, как хочет</a:t>
            </a:r>
            <a:r>
              <a:rPr lang="ru-RU" dirty="0" smtClean="0"/>
              <a:t>).</a:t>
            </a:r>
            <a:endParaRPr lang="ru-RU" sz="3600" dirty="0" smtClean="0"/>
          </a:p>
          <a:p>
            <a:pPr>
              <a:spcBef>
                <a:spcPts val="0"/>
              </a:spcBef>
              <a:defRPr sz="23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dirty="0" smtClean="0"/>
              <a:t>Характеризуется эмоциональной насыщенностью, удовольствием от </a:t>
            </a:r>
            <a:r>
              <a:rPr lang="ru-RU" b="1" dirty="0" smtClean="0"/>
              <a:t>процесса</a:t>
            </a:r>
            <a:r>
              <a:rPr lang="ru-RU" dirty="0" smtClean="0"/>
              <a:t>, а не от </a:t>
            </a:r>
            <a:r>
              <a:rPr lang="ru-RU" b="1" dirty="0" smtClean="0"/>
              <a:t>результата</a:t>
            </a:r>
            <a:r>
              <a:rPr lang="ru-RU" dirty="0" smtClean="0"/>
              <a:t>.</a:t>
            </a:r>
            <a:endParaRPr lang="ru-RU" sz="3600" dirty="0" smtClean="0"/>
          </a:p>
          <a:p>
            <a:pPr>
              <a:spcBef>
                <a:spcPts val="0"/>
              </a:spcBef>
              <a:defRPr sz="23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dirty="0" smtClean="0"/>
              <a:t>Развивается и меняет формы по мере развития (</a:t>
            </a:r>
            <a:r>
              <a:rPr lang="ru-RU" i="1" dirty="0" smtClean="0"/>
              <a:t>от развернутой внешней предметной деятельности до свернутой внутренней деятельности</a:t>
            </a:r>
            <a:r>
              <a:rPr lang="ru-RU" dirty="0" smtClean="0"/>
              <a:t>). В сформированном виде может существовать как действие в составе других видов деятельности.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Игра как деятельность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«…для реализации образовательной программы, построенной на игре,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дети должны уметь играть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Для того чтобы выполнить свою ведущую роль и действительно стать средством развития ценных личностных качеств,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сама игра должна иметь определенный уровень развития, соответствующий возрасту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Е.О. Смирнова. Игра в современном дошкольном образовании // Электронный журнал «Психологическая наука и образование». 2013. № 3.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 – действие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3-4 года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10.jpe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11560" y="1916832"/>
            <a:ext cx="3024336" cy="2268252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12.jpe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860032" y="1916832"/>
            <a:ext cx="3353924" cy="22322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Парные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взаимодополнительные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роли ставят детей перед необходимостью строить ролевой диалог для разворачивания сюжета. Сначала ведущую роль в паре партнеров выполняет педагог, а затем уступает ее другому ребенку и ориентирует детей друг на друга.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Роли инициируются разные – от самых простых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мама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дочь до любых социальных ролей и сказочных персонажей.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позиции своей роли педагог вопросами и репликами активизирует речь детей. Для акцентирования внимания на диалоге в игре используется минимальное количество игрушек.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Младшая группа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1354</TotalTime>
  <Words>1386</Words>
  <Application>Microsoft Office PowerPoint</Application>
  <PresentationFormat>Экран (4:3)</PresentationFormat>
  <Paragraphs>172</Paragraphs>
  <Slides>30</Slides>
  <Notes>1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Открытая</vt:lpstr>
      <vt:lpstr>МУНИЦИПАЛЬНОЕ  КАЗЁННОЕ ДОШКОЛЬНОЕ ОБРАЗОВАТЕЛЬНОЕ   УЧРЕЖДЕНИЕ «ДЕТСКИЙ САД КОМБИНИРОВАННОГО ВИДА  № 19  "МАЛЫШОК»</vt:lpstr>
      <vt:lpstr>ФГОС ДО о детской игре</vt:lpstr>
      <vt:lpstr>Один из целых ориентиров на этапе завершения дошкольного образования</vt:lpstr>
      <vt:lpstr>Игра как деятельность ребенка и игра как педагогическая форма </vt:lpstr>
      <vt:lpstr>Критерии игры как деятельности:</vt:lpstr>
      <vt:lpstr>    Игра как деятельность</vt:lpstr>
      <vt:lpstr>Е.О. Смирнова. Игра в современном дошкольном образовании // Электронный журнал «Психологическая наука и образование». 2013. № 3. </vt:lpstr>
      <vt:lpstr> Игра – действие 3-4 года </vt:lpstr>
      <vt:lpstr>      Младшая группа</vt:lpstr>
      <vt:lpstr>Формирование условного игрового действия</vt:lpstr>
      <vt:lpstr>             Игра – роль                   4-5 лет</vt:lpstr>
      <vt:lpstr>Средняя группа</vt:lpstr>
      <vt:lpstr>  Игра – отношение старший возраст  </vt:lpstr>
      <vt:lpstr>Старшая и подготовительная группа</vt:lpstr>
      <vt:lpstr>Приемы руководства  сюжетно – ролевой игрой</vt:lpstr>
      <vt:lpstr> Приёмы косвенного воздействия </vt:lpstr>
      <vt:lpstr>Приёмы прямого руководства  </vt:lpstr>
      <vt:lpstr>Принципы организации сюжетно-ролевой игры в ДОУ</vt:lpstr>
      <vt:lpstr>Основные новообразования дошкольного возраста, формирующиеся в процессе реализации ведущей деятельности - игры </vt:lpstr>
      <vt:lpstr>Слайд 20</vt:lpstr>
      <vt:lpstr>Тематика сюжетно-ролевых игр</vt:lpstr>
      <vt:lpstr>Тематика  сюжетно-ролевых игр</vt:lpstr>
      <vt:lpstr>Тематика сюжетно-ролевых игр</vt:lpstr>
      <vt:lpstr>Тематика сюжетно-ролевых игр</vt:lpstr>
      <vt:lpstr>Сюжетно – ролевые игры</vt:lpstr>
      <vt:lpstr> </vt:lpstr>
      <vt:lpstr> </vt:lpstr>
      <vt:lpstr> </vt:lpstr>
      <vt:lpstr> </vt:lpstr>
      <vt:lpstr> </vt:lpstr>
    </vt:vector>
  </TitlesOfParts>
  <Company>Twoja nazwa firmy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ppsworld.ru</dc:creator>
  <cp:keywords>фон для power point</cp:keywords>
  <cp:lastModifiedBy>Пользователь</cp:lastModifiedBy>
  <cp:revision>130</cp:revision>
  <dcterms:created xsi:type="dcterms:W3CDTF">2012-12-03T07:23:11Z</dcterms:created>
  <dcterms:modified xsi:type="dcterms:W3CDTF">2017-02-05T12:05:07Z</dcterms:modified>
</cp:coreProperties>
</file>