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71" r:id="rId2"/>
    <p:sldId id="323" r:id="rId3"/>
    <p:sldId id="311" r:id="rId4"/>
    <p:sldId id="338" r:id="rId5"/>
    <p:sldId id="317" r:id="rId6"/>
    <p:sldId id="339" r:id="rId7"/>
    <p:sldId id="341" r:id="rId8"/>
    <p:sldId id="342" r:id="rId9"/>
    <p:sldId id="343" r:id="rId10"/>
    <p:sldId id="344" r:id="rId11"/>
    <p:sldId id="345" r:id="rId12"/>
    <p:sldId id="346" r:id="rId13"/>
    <p:sldId id="326" r:id="rId14"/>
    <p:sldId id="328" r:id="rId15"/>
    <p:sldId id="332" r:id="rId16"/>
    <p:sldId id="329" r:id="rId17"/>
    <p:sldId id="334" r:id="rId18"/>
    <p:sldId id="335" r:id="rId19"/>
    <p:sldId id="336" r:id="rId20"/>
    <p:sldId id="309" r:id="rId21"/>
    <p:sldId id="337" r:id="rId22"/>
  </p:sldIdLst>
  <p:sldSz cx="9144000" cy="6858000" type="screen4x3"/>
  <p:notesSz cx="7102475" cy="93884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A87"/>
    <a:srgbClr val="780EE2"/>
    <a:srgbClr val="FF99FF"/>
    <a:srgbClr val="A14EF4"/>
    <a:srgbClr val="533FE5"/>
    <a:srgbClr val="6A59E9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1566" autoAdjust="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0AD03-5C67-4504-909E-FBBF2FE9325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62CF0E-0111-4417-9124-80BA5C862605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rgbClr val="7030A0"/>
              </a:solidFill>
            </a:rPr>
            <a:t>Грамматический строй речи   включает в себя:</a:t>
          </a:r>
          <a:endParaRPr lang="ru-RU" sz="2000" b="1" dirty="0">
            <a:solidFill>
              <a:srgbClr val="7030A0"/>
            </a:solidFill>
          </a:endParaRPr>
        </a:p>
      </dgm:t>
    </dgm:pt>
    <dgm:pt modelId="{01224B22-8599-4BCB-91A8-F445E4A77785}" type="parTrans" cxnId="{E6579E1F-C660-451B-800F-C6D565FC942A}">
      <dgm:prSet/>
      <dgm:spPr/>
      <dgm:t>
        <a:bodyPr/>
        <a:lstStyle/>
        <a:p>
          <a:endParaRPr lang="ru-RU"/>
        </a:p>
      </dgm:t>
    </dgm:pt>
    <dgm:pt modelId="{87403689-54ED-4C6C-87E8-92E04C2B37C8}" type="sibTrans" cxnId="{E6579E1F-C660-451B-800F-C6D565FC942A}">
      <dgm:prSet/>
      <dgm:spPr/>
      <dgm:t>
        <a:bodyPr/>
        <a:lstStyle/>
        <a:p>
          <a:endParaRPr lang="ru-RU"/>
        </a:p>
      </dgm:t>
    </dgm:pt>
    <dgm:pt modelId="{BED7CA55-C836-414C-A157-395669019BC6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Морфологический уровень развития речи </a:t>
          </a:r>
          <a:r>
            <a:rPr lang="ru-RU" sz="1800" dirty="0" smtClean="0">
              <a:solidFill>
                <a:srgbClr val="7030A0"/>
              </a:solidFill>
            </a:rPr>
            <a:t>               (приемы словоизменения и словообразования)</a:t>
          </a:r>
          <a:endParaRPr lang="ru-RU" sz="1800" dirty="0">
            <a:solidFill>
              <a:srgbClr val="7030A0"/>
            </a:solidFill>
          </a:endParaRPr>
        </a:p>
      </dgm:t>
    </dgm:pt>
    <dgm:pt modelId="{9B8C5428-71E0-4680-BF0B-8E687C75CD6F}" type="parTrans" cxnId="{D2B1870F-E130-49E1-B03B-10EC4C31B15F}">
      <dgm:prSet/>
      <dgm:spPr/>
      <dgm:t>
        <a:bodyPr/>
        <a:lstStyle/>
        <a:p>
          <a:endParaRPr lang="ru-RU"/>
        </a:p>
      </dgm:t>
    </dgm:pt>
    <dgm:pt modelId="{AA8963FF-A6B6-48F1-9C86-613F0FAF2D90}" type="sibTrans" cxnId="{D2B1870F-E130-49E1-B03B-10EC4C31B15F}">
      <dgm:prSet/>
      <dgm:spPr/>
      <dgm:t>
        <a:bodyPr/>
        <a:lstStyle/>
        <a:p>
          <a:endParaRPr lang="ru-RU"/>
        </a:p>
      </dgm:t>
    </dgm:pt>
    <dgm:pt modelId="{3AACE327-CD5A-466D-A036-56BC76A822D1}">
      <dgm:prSet phldrT="[Текст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</a:rPr>
            <a:t>Синтаксический уровень </a:t>
          </a:r>
          <a:r>
            <a:rPr lang="ru-RU" sz="1800" dirty="0" smtClean="0">
              <a:solidFill>
                <a:srgbClr val="7030A0"/>
              </a:solidFill>
            </a:rPr>
            <a:t>(составление предложений, сочетание слов в предложении)</a:t>
          </a:r>
          <a:endParaRPr lang="ru-RU" sz="1800" dirty="0">
            <a:solidFill>
              <a:srgbClr val="7030A0"/>
            </a:solidFill>
          </a:endParaRPr>
        </a:p>
      </dgm:t>
    </dgm:pt>
    <dgm:pt modelId="{24FCAFFD-A8DD-4779-BD91-6934F771B333}" type="parTrans" cxnId="{726D68E3-D7E3-43CF-BCC1-0F70ED5138FD}">
      <dgm:prSet/>
      <dgm:spPr/>
      <dgm:t>
        <a:bodyPr/>
        <a:lstStyle/>
        <a:p>
          <a:endParaRPr lang="ru-RU"/>
        </a:p>
      </dgm:t>
    </dgm:pt>
    <dgm:pt modelId="{584274C9-344F-4C98-AC08-F3D3D03C4800}" type="sibTrans" cxnId="{726D68E3-D7E3-43CF-BCC1-0F70ED5138FD}">
      <dgm:prSet/>
      <dgm:spPr/>
      <dgm:t>
        <a:bodyPr/>
        <a:lstStyle/>
        <a:p>
          <a:endParaRPr lang="ru-RU"/>
        </a:p>
      </dgm:t>
    </dgm:pt>
    <dgm:pt modelId="{6E775EB7-125F-46D8-93ED-B30731F712F0}" type="pres">
      <dgm:prSet presAssocID="{A500AD03-5C67-4504-909E-FBBF2FE9325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9B4E497-C23F-4A12-A95D-B97C300BD144}" type="pres">
      <dgm:prSet presAssocID="{1862CF0E-0111-4417-9124-80BA5C862605}" presName="hierRoot1" presStyleCnt="0"/>
      <dgm:spPr/>
    </dgm:pt>
    <dgm:pt modelId="{9F62891F-E33A-4A32-8549-BD7722ACA86B}" type="pres">
      <dgm:prSet presAssocID="{1862CF0E-0111-4417-9124-80BA5C862605}" presName="composite" presStyleCnt="0"/>
      <dgm:spPr/>
    </dgm:pt>
    <dgm:pt modelId="{70AF80B3-61FE-489B-9F50-9742C5EB1A04}" type="pres">
      <dgm:prSet presAssocID="{1862CF0E-0111-4417-9124-80BA5C862605}" presName="background" presStyleLbl="node0" presStyleIdx="0" presStyleCnt="1"/>
      <dgm:spPr>
        <a:solidFill>
          <a:srgbClr val="FFCCFF"/>
        </a:solidFill>
      </dgm:spPr>
    </dgm:pt>
    <dgm:pt modelId="{32DB68E5-C831-45A2-83D8-3758CC4EBB00}" type="pres">
      <dgm:prSet presAssocID="{1862CF0E-0111-4417-9124-80BA5C862605}" presName="text" presStyleLbl="fgAcc0" presStyleIdx="0" presStyleCnt="1" custScaleY="62417" custLinFactNeighborX="-1145" custLinFactNeighborY="-126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1F5FBB-14B9-495B-BC53-5C3D1EC40B85}" type="pres">
      <dgm:prSet presAssocID="{1862CF0E-0111-4417-9124-80BA5C862605}" presName="hierChild2" presStyleCnt="0"/>
      <dgm:spPr/>
    </dgm:pt>
    <dgm:pt modelId="{0021DB19-E4E4-43AA-AB5E-817944216DE5}" type="pres">
      <dgm:prSet presAssocID="{9B8C5428-71E0-4680-BF0B-8E687C75CD6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E88535E-877D-4B2A-88A2-C8C82C04D3C2}" type="pres">
      <dgm:prSet presAssocID="{BED7CA55-C836-414C-A157-395669019BC6}" presName="hierRoot2" presStyleCnt="0"/>
      <dgm:spPr/>
    </dgm:pt>
    <dgm:pt modelId="{2ECFC244-8F82-4B74-BA62-1F8BB4C14D16}" type="pres">
      <dgm:prSet presAssocID="{BED7CA55-C836-414C-A157-395669019BC6}" presName="composite2" presStyleCnt="0"/>
      <dgm:spPr/>
    </dgm:pt>
    <dgm:pt modelId="{1BF98572-3339-4A38-8506-AF2C60A63442}" type="pres">
      <dgm:prSet presAssocID="{BED7CA55-C836-414C-A157-395669019BC6}" presName="background2" presStyleLbl="node2" presStyleIdx="0" presStyleCnt="2"/>
      <dgm:spPr>
        <a:solidFill>
          <a:srgbClr val="FFCCFF"/>
        </a:solidFill>
      </dgm:spPr>
    </dgm:pt>
    <dgm:pt modelId="{F56BF64F-FA89-420F-8F0F-D0DEA56B6D77}" type="pres">
      <dgm:prSet presAssocID="{BED7CA55-C836-414C-A157-395669019BC6}" presName="text2" presStyleLbl="fgAcc2" presStyleIdx="0" presStyleCnt="2" custScaleX="126800" custScaleY="80033" custLinFactNeighborX="-3309" custLinFactNeighborY="-14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B6307-62B5-4FD6-8067-8E8E73D0D225}" type="pres">
      <dgm:prSet presAssocID="{BED7CA55-C836-414C-A157-395669019BC6}" presName="hierChild3" presStyleCnt="0"/>
      <dgm:spPr/>
    </dgm:pt>
    <dgm:pt modelId="{43F067BD-5D02-45E2-B91B-3042882B27A4}" type="pres">
      <dgm:prSet presAssocID="{24FCAFFD-A8DD-4779-BD91-6934F771B33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D2DAC59-4A95-4589-B12C-D86F192FC6E2}" type="pres">
      <dgm:prSet presAssocID="{3AACE327-CD5A-466D-A036-56BC76A822D1}" presName="hierRoot2" presStyleCnt="0"/>
      <dgm:spPr/>
    </dgm:pt>
    <dgm:pt modelId="{06786A4E-A158-4B10-8373-C52A57AF0AB1}" type="pres">
      <dgm:prSet presAssocID="{3AACE327-CD5A-466D-A036-56BC76A822D1}" presName="composite2" presStyleCnt="0"/>
      <dgm:spPr/>
    </dgm:pt>
    <dgm:pt modelId="{89753F80-FDA6-4D0F-9CB0-04BDF9DAF2CA}" type="pres">
      <dgm:prSet presAssocID="{3AACE327-CD5A-466D-A036-56BC76A822D1}" presName="background2" presStyleLbl="node2" presStyleIdx="1" presStyleCnt="2"/>
      <dgm:spPr>
        <a:solidFill>
          <a:srgbClr val="FFCCFF"/>
        </a:solidFill>
      </dgm:spPr>
    </dgm:pt>
    <dgm:pt modelId="{7DDCFBC9-D805-46EC-8866-0CC21A8AAEDF}" type="pres">
      <dgm:prSet presAssocID="{3AACE327-CD5A-466D-A036-56BC76A822D1}" presName="text2" presStyleLbl="fgAcc2" presStyleIdx="1" presStyleCnt="2" custScaleX="113379" custScaleY="75364" custLinFactNeighborX="3977" custLinFactNeighborY="-14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49E51-9EA0-4F42-A8BF-1B12089AAD95}" type="pres">
      <dgm:prSet presAssocID="{3AACE327-CD5A-466D-A036-56BC76A822D1}" presName="hierChild3" presStyleCnt="0"/>
      <dgm:spPr/>
    </dgm:pt>
  </dgm:ptLst>
  <dgm:cxnLst>
    <dgm:cxn modelId="{5936CC7B-B318-4AEB-BB11-19E6182E7763}" type="presOf" srcId="{24FCAFFD-A8DD-4779-BD91-6934F771B333}" destId="{43F067BD-5D02-45E2-B91B-3042882B27A4}" srcOrd="0" destOrd="0" presId="urn:microsoft.com/office/officeart/2005/8/layout/hierarchy1"/>
    <dgm:cxn modelId="{E6766D97-F211-4572-B7B7-42B1D57C2BD8}" type="presOf" srcId="{A500AD03-5C67-4504-909E-FBBF2FE93256}" destId="{6E775EB7-125F-46D8-93ED-B30731F712F0}" srcOrd="0" destOrd="0" presId="urn:microsoft.com/office/officeart/2005/8/layout/hierarchy1"/>
    <dgm:cxn modelId="{E6579E1F-C660-451B-800F-C6D565FC942A}" srcId="{A500AD03-5C67-4504-909E-FBBF2FE93256}" destId="{1862CF0E-0111-4417-9124-80BA5C862605}" srcOrd="0" destOrd="0" parTransId="{01224B22-8599-4BCB-91A8-F445E4A77785}" sibTransId="{87403689-54ED-4C6C-87E8-92E04C2B37C8}"/>
    <dgm:cxn modelId="{0BB74269-AF83-450E-AEC6-C79145A94784}" type="presOf" srcId="{BED7CA55-C836-414C-A157-395669019BC6}" destId="{F56BF64F-FA89-420F-8F0F-D0DEA56B6D77}" srcOrd="0" destOrd="0" presId="urn:microsoft.com/office/officeart/2005/8/layout/hierarchy1"/>
    <dgm:cxn modelId="{726D68E3-D7E3-43CF-BCC1-0F70ED5138FD}" srcId="{1862CF0E-0111-4417-9124-80BA5C862605}" destId="{3AACE327-CD5A-466D-A036-56BC76A822D1}" srcOrd="1" destOrd="0" parTransId="{24FCAFFD-A8DD-4779-BD91-6934F771B333}" sibTransId="{584274C9-344F-4C98-AC08-F3D3D03C4800}"/>
    <dgm:cxn modelId="{9BC0E9E8-F0A1-4F1A-9DC0-95D91996726C}" type="presOf" srcId="{9B8C5428-71E0-4680-BF0B-8E687C75CD6F}" destId="{0021DB19-E4E4-43AA-AB5E-817944216DE5}" srcOrd="0" destOrd="0" presId="urn:microsoft.com/office/officeart/2005/8/layout/hierarchy1"/>
    <dgm:cxn modelId="{D2B1870F-E130-49E1-B03B-10EC4C31B15F}" srcId="{1862CF0E-0111-4417-9124-80BA5C862605}" destId="{BED7CA55-C836-414C-A157-395669019BC6}" srcOrd="0" destOrd="0" parTransId="{9B8C5428-71E0-4680-BF0B-8E687C75CD6F}" sibTransId="{AA8963FF-A6B6-48F1-9C86-613F0FAF2D90}"/>
    <dgm:cxn modelId="{BA13818C-B1A8-4F96-8CCE-2BD25A6E2763}" type="presOf" srcId="{1862CF0E-0111-4417-9124-80BA5C862605}" destId="{32DB68E5-C831-45A2-83D8-3758CC4EBB00}" srcOrd="0" destOrd="0" presId="urn:microsoft.com/office/officeart/2005/8/layout/hierarchy1"/>
    <dgm:cxn modelId="{FA442609-799B-49F2-9AED-E0C14D6E3B20}" type="presOf" srcId="{3AACE327-CD5A-466D-A036-56BC76A822D1}" destId="{7DDCFBC9-D805-46EC-8866-0CC21A8AAEDF}" srcOrd="0" destOrd="0" presId="urn:microsoft.com/office/officeart/2005/8/layout/hierarchy1"/>
    <dgm:cxn modelId="{494BF9A0-FD18-4A73-9685-6C9AEF335D96}" type="presParOf" srcId="{6E775EB7-125F-46D8-93ED-B30731F712F0}" destId="{99B4E497-C23F-4A12-A95D-B97C300BD144}" srcOrd="0" destOrd="0" presId="urn:microsoft.com/office/officeart/2005/8/layout/hierarchy1"/>
    <dgm:cxn modelId="{DE61A8B5-F3A5-4C19-AEFF-6BAD7459CFDC}" type="presParOf" srcId="{99B4E497-C23F-4A12-A95D-B97C300BD144}" destId="{9F62891F-E33A-4A32-8549-BD7722ACA86B}" srcOrd="0" destOrd="0" presId="urn:microsoft.com/office/officeart/2005/8/layout/hierarchy1"/>
    <dgm:cxn modelId="{C65A2A2B-8219-4474-8182-D7F2E6AD5D73}" type="presParOf" srcId="{9F62891F-E33A-4A32-8549-BD7722ACA86B}" destId="{70AF80B3-61FE-489B-9F50-9742C5EB1A04}" srcOrd="0" destOrd="0" presId="urn:microsoft.com/office/officeart/2005/8/layout/hierarchy1"/>
    <dgm:cxn modelId="{B491E466-DE32-4391-89C2-C0087FC2DA90}" type="presParOf" srcId="{9F62891F-E33A-4A32-8549-BD7722ACA86B}" destId="{32DB68E5-C831-45A2-83D8-3758CC4EBB00}" srcOrd="1" destOrd="0" presId="urn:microsoft.com/office/officeart/2005/8/layout/hierarchy1"/>
    <dgm:cxn modelId="{4857C309-5616-4635-A537-6FE5DA32EE04}" type="presParOf" srcId="{99B4E497-C23F-4A12-A95D-B97C300BD144}" destId="{4E1F5FBB-14B9-495B-BC53-5C3D1EC40B85}" srcOrd="1" destOrd="0" presId="urn:microsoft.com/office/officeart/2005/8/layout/hierarchy1"/>
    <dgm:cxn modelId="{8CBE1466-3C82-438E-B3BA-800BF9BA13B8}" type="presParOf" srcId="{4E1F5FBB-14B9-495B-BC53-5C3D1EC40B85}" destId="{0021DB19-E4E4-43AA-AB5E-817944216DE5}" srcOrd="0" destOrd="0" presId="urn:microsoft.com/office/officeart/2005/8/layout/hierarchy1"/>
    <dgm:cxn modelId="{8CE45741-E476-4C52-9143-BD3C6ECB9E6A}" type="presParOf" srcId="{4E1F5FBB-14B9-495B-BC53-5C3D1EC40B85}" destId="{1E88535E-877D-4B2A-88A2-C8C82C04D3C2}" srcOrd="1" destOrd="0" presId="urn:microsoft.com/office/officeart/2005/8/layout/hierarchy1"/>
    <dgm:cxn modelId="{A8332CCA-BC1A-46C4-8BF2-4DB727E174AF}" type="presParOf" srcId="{1E88535E-877D-4B2A-88A2-C8C82C04D3C2}" destId="{2ECFC244-8F82-4B74-BA62-1F8BB4C14D16}" srcOrd="0" destOrd="0" presId="urn:microsoft.com/office/officeart/2005/8/layout/hierarchy1"/>
    <dgm:cxn modelId="{77C3E9FF-F91D-414F-A3A4-8D0F0EA0DCD9}" type="presParOf" srcId="{2ECFC244-8F82-4B74-BA62-1F8BB4C14D16}" destId="{1BF98572-3339-4A38-8506-AF2C60A63442}" srcOrd="0" destOrd="0" presId="urn:microsoft.com/office/officeart/2005/8/layout/hierarchy1"/>
    <dgm:cxn modelId="{51326D7D-9BE9-44A0-A1B5-775806D7A54B}" type="presParOf" srcId="{2ECFC244-8F82-4B74-BA62-1F8BB4C14D16}" destId="{F56BF64F-FA89-420F-8F0F-D0DEA56B6D77}" srcOrd="1" destOrd="0" presId="urn:microsoft.com/office/officeart/2005/8/layout/hierarchy1"/>
    <dgm:cxn modelId="{9282A455-4C40-4845-919C-63516B290E6F}" type="presParOf" srcId="{1E88535E-877D-4B2A-88A2-C8C82C04D3C2}" destId="{0F9B6307-62B5-4FD6-8067-8E8E73D0D225}" srcOrd="1" destOrd="0" presId="urn:microsoft.com/office/officeart/2005/8/layout/hierarchy1"/>
    <dgm:cxn modelId="{77370D0F-8BCC-4793-98FC-84B6EBAED0F5}" type="presParOf" srcId="{4E1F5FBB-14B9-495B-BC53-5C3D1EC40B85}" destId="{43F067BD-5D02-45E2-B91B-3042882B27A4}" srcOrd="2" destOrd="0" presId="urn:microsoft.com/office/officeart/2005/8/layout/hierarchy1"/>
    <dgm:cxn modelId="{C3DA96B6-CEEF-4C17-B244-E46FC3BAB5E0}" type="presParOf" srcId="{4E1F5FBB-14B9-495B-BC53-5C3D1EC40B85}" destId="{2D2DAC59-4A95-4589-B12C-D86F192FC6E2}" srcOrd="3" destOrd="0" presId="urn:microsoft.com/office/officeart/2005/8/layout/hierarchy1"/>
    <dgm:cxn modelId="{C25405EF-B9EE-4B2F-84FE-1A320159F671}" type="presParOf" srcId="{2D2DAC59-4A95-4589-B12C-D86F192FC6E2}" destId="{06786A4E-A158-4B10-8373-C52A57AF0AB1}" srcOrd="0" destOrd="0" presId="urn:microsoft.com/office/officeart/2005/8/layout/hierarchy1"/>
    <dgm:cxn modelId="{DF07FF31-E4D6-4E5F-B96C-CC1037E82311}" type="presParOf" srcId="{06786A4E-A158-4B10-8373-C52A57AF0AB1}" destId="{89753F80-FDA6-4D0F-9CB0-04BDF9DAF2CA}" srcOrd="0" destOrd="0" presId="urn:microsoft.com/office/officeart/2005/8/layout/hierarchy1"/>
    <dgm:cxn modelId="{C93A2EBF-8B13-40EA-B22E-11A3F14CF194}" type="presParOf" srcId="{06786A4E-A158-4B10-8373-C52A57AF0AB1}" destId="{7DDCFBC9-D805-46EC-8866-0CC21A8AAEDF}" srcOrd="1" destOrd="0" presId="urn:microsoft.com/office/officeart/2005/8/layout/hierarchy1"/>
    <dgm:cxn modelId="{4360FE1F-05BF-494A-B9DB-EBB4C5435F81}" type="presParOf" srcId="{2D2DAC59-4A95-4589-B12C-D86F192FC6E2}" destId="{32F49E51-9EA0-4F42-A8BF-1B12089AAD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067BD-5D02-45E2-B91B-3042882B27A4}">
      <dsp:nvSpPr>
        <dsp:cNvPr id="0" name=""/>
        <dsp:cNvSpPr/>
      </dsp:nvSpPr>
      <dsp:spPr>
        <a:xfrm>
          <a:off x="3852504" y="868852"/>
          <a:ext cx="2183702" cy="770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482"/>
              </a:lnTo>
              <a:lnTo>
                <a:pt x="2183702" y="516482"/>
              </a:lnTo>
              <a:lnTo>
                <a:pt x="2183702" y="77051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1DB19-E4E4-43AA-AB5E-817944216DE5}">
      <dsp:nvSpPr>
        <dsp:cNvPr id="0" name=""/>
        <dsp:cNvSpPr/>
      </dsp:nvSpPr>
      <dsp:spPr>
        <a:xfrm>
          <a:off x="1933931" y="868852"/>
          <a:ext cx="1918572" cy="770516"/>
        </a:xfrm>
        <a:custGeom>
          <a:avLst/>
          <a:gdLst/>
          <a:ahLst/>
          <a:cxnLst/>
          <a:rect l="0" t="0" r="0" b="0"/>
          <a:pathLst>
            <a:path>
              <a:moveTo>
                <a:pt x="1918572" y="0"/>
              </a:moveTo>
              <a:lnTo>
                <a:pt x="1918572" y="516482"/>
              </a:lnTo>
              <a:lnTo>
                <a:pt x="0" y="516482"/>
              </a:lnTo>
              <a:lnTo>
                <a:pt x="0" y="770516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F80B3-61FE-489B-9F50-9742C5EB1A04}">
      <dsp:nvSpPr>
        <dsp:cNvPr id="0" name=""/>
        <dsp:cNvSpPr/>
      </dsp:nvSpPr>
      <dsp:spPr>
        <a:xfrm>
          <a:off x="2481402" y="-218014"/>
          <a:ext cx="2742204" cy="1086866"/>
        </a:xfrm>
        <a:prstGeom prst="roundRect">
          <a:avLst>
            <a:gd name="adj" fmla="val 10000"/>
          </a:avLst>
        </a:prstGeom>
        <a:solidFill>
          <a:srgbClr val="FF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B68E5-C831-45A2-83D8-3758CC4EBB00}">
      <dsp:nvSpPr>
        <dsp:cNvPr id="0" name=""/>
        <dsp:cNvSpPr/>
      </dsp:nvSpPr>
      <dsp:spPr>
        <a:xfrm>
          <a:off x="2786091" y="71440"/>
          <a:ext cx="2742204" cy="1086866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Грамматический строй речи   включает в себя:</a:t>
          </a:r>
          <a:endParaRPr lang="ru-RU" sz="2000" b="1" kern="1200" dirty="0">
            <a:solidFill>
              <a:srgbClr val="7030A0"/>
            </a:solidFill>
          </a:endParaRPr>
        </a:p>
      </dsp:txBody>
      <dsp:txXfrm>
        <a:off x="2817924" y="103273"/>
        <a:ext cx="2678538" cy="1023200"/>
      </dsp:txXfrm>
    </dsp:sp>
    <dsp:sp modelId="{1BF98572-3339-4A38-8506-AF2C60A63442}">
      <dsp:nvSpPr>
        <dsp:cNvPr id="0" name=""/>
        <dsp:cNvSpPr/>
      </dsp:nvSpPr>
      <dsp:spPr>
        <a:xfrm>
          <a:off x="195374" y="1639369"/>
          <a:ext cx="3477114" cy="1393614"/>
        </a:xfrm>
        <a:prstGeom prst="roundRect">
          <a:avLst>
            <a:gd name="adj" fmla="val 10000"/>
          </a:avLst>
        </a:prstGeom>
        <a:solidFill>
          <a:srgbClr val="FF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F64F-FA89-420F-8F0F-D0DEA56B6D77}">
      <dsp:nvSpPr>
        <dsp:cNvPr id="0" name=""/>
        <dsp:cNvSpPr/>
      </dsp:nvSpPr>
      <dsp:spPr>
        <a:xfrm>
          <a:off x="500063" y="1928824"/>
          <a:ext cx="3477114" cy="1393614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Морфологический уровень развития речи </a:t>
          </a:r>
          <a:r>
            <a:rPr lang="ru-RU" sz="1800" kern="1200" dirty="0" smtClean="0">
              <a:solidFill>
                <a:srgbClr val="7030A0"/>
              </a:solidFill>
            </a:rPr>
            <a:t>               (приемы словоизменения и словообразования)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540881" y="1969642"/>
        <a:ext cx="3395478" cy="1311978"/>
      </dsp:txXfrm>
    </dsp:sp>
    <dsp:sp modelId="{89753F80-FDA6-4D0F-9CB0-04BDF9DAF2CA}">
      <dsp:nvSpPr>
        <dsp:cNvPr id="0" name=""/>
        <dsp:cNvSpPr/>
      </dsp:nvSpPr>
      <dsp:spPr>
        <a:xfrm>
          <a:off x="4481664" y="1639369"/>
          <a:ext cx="3109083" cy="1312313"/>
        </a:xfrm>
        <a:prstGeom prst="roundRect">
          <a:avLst>
            <a:gd name="adj" fmla="val 10000"/>
          </a:avLst>
        </a:prstGeom>
        <a:solidFill>
          <a:srgbClr val="FFCCF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CFBC9-D805-46EC-8866-0CC21A8AAEDF}">
      <dsp:nvSpPr>
        <dsp:cNvPr id="0" name=""/>
        <dsp:cNvSpPr/>
      </dsp:nvSpPr>
      <dsp:spPr>
        <a:xfrm>
          <a:off x="4786354" y="1928824"/>
          <a:ext cx="3109083" cy="1312313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  <a:alpha val="9000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</a:rPr>
            <a:t>Синтаксический уровень </a:t>
          </a:r>
          <a:r>
            <a:rPr lang="ru-RU" sz="1800" kern="1200" dirty="0" smtClean="0">
              <a:solidFill>
                <a:srgbClr val="7030A0"/>
              </a:solidFill>
            </a:rPr>
            <a:t>(составление предложений, сочетание слов в предложении)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4824790" y="1967260"/>
        <a:ext cx="3032211" cy="123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B3D50A-1798-4528-8338-4289A4BB898A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A6787C-BE60-4DC5-85ED-D7AEA9B5D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165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89FF1-705D-4A6B-A6AB-B076D3C55DBA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0E38A-ACF3-4012-A095-76DC40522B6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BBA64-DF69-447D-B707-388BA5578517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41F9A-B05C-4738-8E61-3B9E14A51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68CCA-ADA2-44B2-ACFC-C5D826120057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5827-8868-4D29-AC35-0798B3CFB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68B4-A6BE-42CE-B28C-0E586F9EA6F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3D9CB-618B-4B46-B63B-43CEF2551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E191-8FB5-4EE8-8078-D06403B863F1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18A0F-0F2C-4117-B4A6-1F5A714C4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5E86A-B803-4AB8-BC53-E913A89C3E5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FB05-41C1-4030-B5C2-4B2AF8B6E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1F2C-E37A-4CB1-BB5E-DB2C6EA0F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51E5C-75E0-44FE-98ED-51B17DC0039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2434-8B3B-47D8-B81D-444C86F0BD9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009E-1708-4E8F-A34B-9ADA576D3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BC79-FBB0-4BAC-80F9-E635964E963E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6BA1-0D2C-42B7-BB63-1677F82C2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AF66-0027-4952-B9F8-A39C2258D0D3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41C1-A780-4F58-9716-4A02637D2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4D4D-CEAC-4857-87D7-DD0938212192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9F77-75A1-4DAD-A0EB-CE8BBF72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2BAB-CF30-4E95-B3FF-98274C55BC1A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3D0F-90B9-4331-8D77-0B9360288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9D8F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66C27-73DF-4B7A-8988-C88621B73E51}" type="datetimeFigureOut">
              <a:rPr lang="ru-RU"/>
              <a:pPr>
                <a:defRPr/>
              </a:pPr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C1ED2B-0CF8-4AC6-8F4D-298AEF411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8" r:id="rId1"/>
    <p:sldLayoutId id="2147484289" r:id="rId2"/>
    <p:sldLayoutId id="2147484290" r:id="rId3"/>
    <p:sldLayoutId id="2147484299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D4989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759A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50825" y="214291"/>
            <a:ext cx="8424863" cy="617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722313" algn="ctr"/>
            <a:endParaRPr lang="en-US" sz="1400" dirty="0">
              <a:solidFill>
                <a:srgbClr val="0B1A87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Управление образования молодёжной политики и спорта Администрации Шелеховского муниципального района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МУНИЦИПАЛЬНОЕ КАЗЁННОЕ ОБРАЗОВАТЕЛЬНОЕ УЧРЕЖДЕНИЕ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«ДЕТСКИЙ САД КОМБИНИРОВАННОГО ВИДА №19 «МАЛЫШОК»</a:t>
            </a:r>
            <a:endParaRPr lang="ru-RU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4 микрорайон, дом 19. 666036, г. Шелехов, Иркутской области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sym typeface="Wingdings"/>
              </a:rPr>
              <a:t></a:t>
            </a:r>
            <a:r>
              <a:rPr lang="ru-RU" sz="1100" dirty="0">
                <a:solidFill>
                  <a:schemeClr val="bg1"/>
                </a:solidFill>
              </a:rPr>
              <a:t>факс (8-39-50) 4-99-13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 </a:t>
            </a:r>
            <a:endParaRPr lang="ru-RU" sz="2400" b="1" dirty="0">
              <a:solidFill>
                <a:srgbClr val="780EE2"/>
              </a:solidFill>
            </a:endParaRPr>
          </a:p>
          <a:p>
            <a:pPr indent="722313" algn="ctr"/>
            <a:endParaRPr lang="ru-RU" sz="2400" b="1" dirty="0" smtClean="0">
              <a:solidFill>
                <a:srgbClr val="780EE2"/>
              </a:solidFill>
            </a:endParaRPr>
          </a:p>
          <a:p>
            <a:pPr indent="722313" algn="ctr"/>
            <a:endParaRPr lang="ru-RU" sz="2400" b="1" dirty="0" smtClean="0">
              <a:solidFill>
                <a:srgbClr val="780EE2"/>
              </a:solidFill>
            </a:endParaRPr>
          </a:p>
          <a:p>
            <a:pPr indent="722313" algn="ctr"/>
            <a:r>
              <a:rPr lang="ru-RU" sz="2400" b="1" dirty="0" smtClean="0">
                <a:solidFill>
                  <a:srgbClr val="780EE2"/>
                </a:solidFill>
              </a:rPr>
              <a:t>«Игры на развитие грамматического </a:t>
            </a:r>
            <a:r>
              <a:rPr lang="ru-RU" sz="2400" b="1" dirty="0">
                <a:solidFill>
                  <a:srgbClr val="780EE2"/>
                </a:solidFill>
              </a:rPr>
              <a:t>строя речи у </a:t>
            </a:r>
            <a:r>
              <a:rPr lang="ru-RU" sz="2400" b="1" dirty="0" smtClean="0">
                <a:solidFill>
                  <a:srgbClr val="780EE2"/>
                </a:solidFill>
              </a:rPr>
              <a:t>детей </a:t>
            </a:r>
            <a:r>
              <a:rPr lang="ru-RU" sz="2400" b="1" dirty="0">
                <a:solidFill>
                  <a:srgbClr val="780EE2"/>
                </a:solidFill>
              </a:rPr>
              <a:t>дошкольного </a:t>
            </a:r>
            <a:r>
              <a:rPr lang="ru-RU" sz="2400" b="1" dirty="0" smtClean="0">
                <a:solidFill>
                  <a:srgbClr val="780EE2"/>
                </a:solidFill>
              </a:rPr>
              <a:t>возраста»</a:t>
            </a:r>
          </a:p>
          <a:p>
            <a:pPr indent="722313" algn="r"/>
            <a:endParaRPr lang="ru-RU" sz="2000" b="1" dirty="0" smtClean="0">
              <a:solidFill>
                <a:srgbClr val="94240E"/>
              </a:solidFill>
            </a:endParaRPr>
          </a:p>
          <a:p>
            <a:pPr indent="722313" algn="r"/>
            <a:endParaRPr lang="ru-RU" sz="2000" b="1" dirty="0">
              <a:solidFill>
                <a:srgbClr val="94240E"/>
              </a:solidFill>
            </a:endParaRPr>
          </a:p>
          <a:p>
            <a:pPr indent="722313" algn="r"/>
            <a:endParaRPr lang="ru-RU" sz="2000" b="1" dirty="0" smtClean="0">
              <a:solidFill>
                <a:srgbClr val="94240E"/>
              </a:solidFill>
            </a:endParaRPr>
          </a:p>
          <a:p>
            <a:pPr indent="722313" algn="r"/>
            <a:endParaRPr lang="ru-RU" sz="2000" b="1" dirty="0">
              <a:solidFill>
                <a:srgbClr val="94240E"/>
              </a:solidFill>
            </a:endParaRPr>
          </a:p>
          <a:p>
            <a:pPr indent="722313" algn="r"/>
            <a:r>
              <a:rPr lang="ru-RU" sz="2000" b="1" dirty="0" smtClean="0">
                <a:solidFill>
                  <a:srgbClr val="94240E"/>
                </a:solidFill>
              </a:rPr>
              <a:t>Подготовила воспитатель </a:t>
            </a:r>
          </a:p>
          <a:p>
            <a:pPr indent="722313" algn="r"/>
            <a:r>
              <a:rPr lang="ru-RU" sz="2000" b="1" dirty="0" smtClean="0">
                <a:solidFill>
                  <a:srgbClr val="94240E"/>
                </a:solidFill>
              </a:rPr>
              <a:t>Непомнящих </a:t>
            </a:r>
          </a:p>
          <a:p>
            <a:pPr indent="722313" algn="r"/>
            <a:r>
              <a:rPr lang="ru-RU" sz="2000" b="1" dirty="0" smtClean="0">
                <a:solidFill>
                  <a:srgbClr val="94240E"/>
                </a:solidFill>
              </a:rPr>
              <a:t>Наталья Валерьевна</a:t>
            </a:r>
            <a:endParaRPr lang="en-US" sz="2000" b="1" dirty="0" smtClean="0">
              <a:solidFill>
                <a:srgbClr val="94240E"/>
              </a:solidFill>
            </a:endParaRPr>
          </a:p>
          <a:p>
            <a:pPr indent="722313" algn="ctr"/>
            <a:endParaRPr lang="en-US" sz="2400" b="1" dirty="0">
              <a:solidFill>
                <a:srgbClr val="780EE2"/>
              </a:solidFill>
            </a:endParaRPr>
          </a:p>
          <a:p>
            <a:pPr indent="722313" algn="ctr"/>
            <a:endParaRPr lang="ru-RU" sz="2400" dirty="0">
              <a:solidFill>
                <a:srgbClr val="780EE2"/>
              </a:solidFill>
            </a:endParaRPr>
          </a:p>
          <a:p>
            <a:pPr indent="722313" algn="ctr"/>
            <a:r>
              <a:rPr lang="ru-RU" sz="1400" b="1" dirty="0" smtClean="0">
                <a:solidFill>
                  <a:srgbClr val="0B1A87"/>
                </a:solidFill>
              </a:rPr>
              <a:t>г. Шелехов, 2016 год</a:t>
            </a:r>
            <a:endParaRPr lang="en-US" sz="1400" b="1" dirty="0">
              <a:solidFill>
                <a:srgbClr val="0B1A87"/>
              </a:solidFill>
            </a:endParaRPr>
          </a:p>
        </p:txBody>
      </p:sp>
      <p:pic>
        <p:nvPicPr>
          <p:cNvPr id="3" name="Picture 6" descr="http://cheekywife.ru/media/k2/items/cache/f7be59fe3d7f657e0155734831cd8c56_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00438"/>
            <a:ext cx="3143272" cy="22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85795"/>
          <a:ext cx="8229600" cy="57150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4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186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«Осень»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«Один-много»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ед. и мн. числе (лист - листья, тополь - тополя). Повторение понятий: слово, словосочетание, предложение.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8695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«Сад.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Профессии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«Что делает?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простого распространенного предложения (развитие умения согласовывать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сущ-ные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 глаголы): персик зреет, яблоко наливается.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85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«Что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я делал в саду?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Приставочные глаголы:   (к дереву подошел, отошел, зашел, обошел, перешел, прошел, пошел).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108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«Сравни»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 сравнении овощей и фруктов учить составлять  сложные предложения с союзами «и», «а». 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2885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«Кто помогает?»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Дательный падеж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без предлога.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Коля  помогает  Вите;  Дети убирают урожай, они помогают крестьянам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41084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«Человек»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«Наоборот»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усвоение, использование в речи слов – антонимов (молодой – старый, веселье – грусть).</a:t>
                      </a:r>
                    </a:p>
                  </a:txBody>
                  <a:tcPr/>
                </a:tc>
              </a:tr>
              <a:tr h="718695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«Синонимы»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усвоение, использование в речи слов – синонимов (честность, добросовестность), (злой, недобрый, сердитый), (печаль, грусть, тоска).</a:t>
                      </a:r>
                    </a:p>
                  </a:txBody>
                  <a:tcPr/>
                </a:tc>
              </a:tr>
              <a:tr h="751675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«Что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будет?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глаголов будущего времени. Составление предложений с глаголами будущего времени, с частицей 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бы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и без нее.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старшего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85795"/>
          <a:ext cx="8229600" cy="563762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4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36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«Ткани.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Одежда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приставочных глаголов в активной речи детей (вшить, пришить, перешить, зашить, подшить).</a:t>
                      </a:r>
                    </a:p>
                  </a:txBody>
                  <a:tcPr/>
                </a:tc>
              </a:tr>
              <a:tr h="5715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«Какой?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относительных прилагательных: мех – меховое, драп – драповое, овчина – овчинный полушубок</a:t>
                      </a:r>
                    </a:p>
                  </a:txBody>
                  <a:tcPr/>
                </a:tc>
              </a:tr>
              <a:tr h="5893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«Крайний север»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наречий. Составление предложений с наречиями (холодно, тяжело, легко т. д.)</a:t>
                      </a:r>
                    </a:p>
                  </a:txBody>
                  <a:tcPr/>
                </a:tc>
              </a:tr>
              <a:tr h="43149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чем?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Предлог «с». Составление предложений с предлогом «с».</a:t>
                      </a:r>
                    </a:p>
                  </a:txBody>
                  <a:tcPr/>
                </a:tc>
              </a:tr>
              <a:tr h="628858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«Открытия. Изобретения»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«Какой?»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относительных прилагательных (дерево – деревянный, стекло- стеклянный, бумага- бумажный).</a:t>
                      </a:r>
                    </a:p>
                  </a:txBody>
                  <a:tcPr/>
                </a:tc>
              </a:tr>
              <a:tr h="564890"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«Сравни»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Учить составлять сложносочиненные предложения с союзом «а».</a:t>
                      </a:r>
                    </a:p>
                  </a:txBody>
                  <a:tcPr/>
                </a:tc>
              </a:tr>
              <a:tr h="541084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«Моя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страна. Дома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«Спрашиваем»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Дифференциация: простое повествовательное предложение – вопросительное предложение. (для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подгот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гр.)</a:t>
                      </a:r>
                    </a:p>
                  </a:txBody>
                  <a:tcPr/>
                </a:tc>
              </a:tr>
              <a:tr h="55865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«Сколько?»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числительных с существительными: один этаж, два этажа, пять этажей.</a:t>
                      </a:r>
                    </a:p>
                  </a:txBody>
                  <a:tcPr/>
                </a:tc>
              </a:tr>
              <a:tr h="751675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«Сложные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слова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сложных слов: многоэтажный дом, многоквартирный дом, подъемный кран,  железо – бетонные конструкции.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старшего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785795"/>
          <a:ext cx="8229600" cy="565196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406476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9365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«Этикет»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«Волшебные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слова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с волшебными словами.</a:t>
                      </a:r>
                    </a:p>
                  </a:txBody>
                  <a:tcPr/>
                </a:tc>
              </a:tr>
              <a:tr h="571504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«Сложные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слова»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сложных слов, состоящих из двух основ: рыболов, самолет, паровоз, снегоход, теплоход, самокат, листопад, электрочайник.</a:t>
                      </a:r>
                    </a:p>
                  </a:txBody>
                  <a:tcPr/>
                </a:tc>
              </a:tr>
              <a:tr h="589340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«Море.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Рыбы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«Какой?»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относительных прилагательных: речная рыба,  морская рыба,  озерная рыба.</a:t>
                      </a:r>
                    </a:p>
                  </a:txBody>
                  <a:tcPr/>
                </a:tc>
              </a:tr>
              <a:tr h="43149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ей?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притяжательных прилагательных: щучий хвост, омулевая бочка.</a:t>
                      </a:r>
                    </a:p>
                  </a:txBody>
                  <a:tcPr/>
                </a:tc>
              </a:tr>
              <a:tr h="829895"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«Родственные</a:t>
                      </a:r>
                      <a:r>
                        <a:rPr kumimoji="0"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слова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родственных слов, учить образовывать их: рыба – рыбалка – рыболов – рыбный – рыбак – рыболовное   судно.</a:t>
                      </a:r>
                    </a:p>
                  </a:txBody>
                  <a:tcPr/>
                </a:tc>
              </a:tr>
              <a:tr h="628858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«Жаркие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страны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«Какой? Что делает?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Повторение слов – действий, слов – признаков (подобрать эти слова для каждого животного).</a:t>
                      </a:r>
                    </a:p>
                  </a:txBody>
                  <a:tcPr/>
                </a:tc>
              </a:tr>
              <a:tr h="564890"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«Чей?»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Притяжательные прилагательные: лев – львиный след, львиный хвост и т.п.</a:t>
                      </a:r>
                    </a:p>
                  </a:txBody>
                  <a:tcPr/>
                </a:tc>
              </a:tr>
              <a:tr h="541084">
                <a:tc v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«Жители»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 материале темы хорошо закрепить названия народов (Египет – египтяне, Индия – индийцы, индианка, Африка – африканцы), названия одежды и т.д.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старшего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57850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«Назови ласково»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учить образовывать существительные с уменьшительно-ласкательными суффиксами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 чего? 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упражнять в образовании относительных прилагательных от существительных, обозначающих материал и вещества, и изменять их по родам и числам;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«Длинный или короткий?»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обогащение словаря словами-антонимами, употребление в речи.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зайца длинные уши, а у медведя короткие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лисы длинный хвост, а у зайца короткий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медведя короткий хвост, а у белки длинный</a:t>
            </a:r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«Слова наоборот»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обогащение словаря словами-антонимами, употребление в речи.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80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с мячом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321471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780EE2"/>
                </a:solidFill>
              </a:rPr>
              <a:t>Раздадим </a:t>
            </a:r>
            <a:br>
              <a:rPr lang="ru-RU" sz="4400" dirty="0" smtClean="0">
                <a:solidFill>
                  <a:srgbClr val="780EE2"/>
                </a:solidFill>
              </a:rPr>
            </a:br>
            <a:r>
              <a:rPr lang="ru-RU" sz="4400" dirty="0" smtClean="0">
                <a:solidFill>
                  <a:srgbClr val="780EE2"/>
                </a:solidFill>
              </a:rPr>
              <a:t>угощение</a:t>
            </a:r>
            <a:br>
              <a:rPr lang="ru-RU" sz="4400" dirty="0" smtClean="0">
                <a:solidFill>
                  <a:srgbClr val="780EE2"/>
                </a:solidFill>
              </a:rPr>
            </a:br>
            <a:r>
              <a:rPr lang="ru-RU" sz="1600" dirty="0" smtClean="0">
                <a:solidFill>
                  <a:srgbClr val="780EE2"/>
                </a:solidFill>
              </a:rPr>
              <a:t>Существительные в  Дательном падеже (кому? Чему?)</a:t>
            </a:r>
            <a:endParaRPr lang="ru-RU" dirty="0">
              <a:solidFill>
                <a:srgbClr val="780EE2"/>
              </a:solidFill>
            </a:endParaRPr>
          </a:p>
        </p:txBody>
      </p:sp>
      <p:pic>
        <p:nvPicPr>
          <p:cNvPr id="4098" name="Picture 2" descr="C:\Users\Иулия\Documents\Дефектолог\наглядный материал\жив разные\заяц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500306"/>
            <a:ext cx="2266982" cy="1643074"/>
          </a:xfrm>
          <a:prstGeom prst="rect">
            <a:avLst/>
          </a:prstGeom>
          <a:noFill/>
        </p:spPr>
      </p:pic>
      <p:pic>
        <p:nvPicPr>
          <p:cNvPr id="4099" name="Picture 3" descr="C:\Users\Иулия\Documents\Дефектолог\наглядный материал\жив разные\бур мед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2428892" cy="1643074"/>
          </a:xfrm>
          <a:prstGeom prst="rect">
            <a:avLst/>
          </a:prstGeom>
          <a:noFill/>
        </p:spPr>
      </p:pic>
      <p:pic>
        <p:nvPicPr>
          <p:cNvPr id="4102" name="Picture 6" descr="C:\Users\Иулия\Documents\Дефектолог\наглядный материал\корм герои дети\мед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46" y="5177814"/>
            <a:ext cx="1877374" cy="1251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Иулия\Documents\Дефектолог\наглядный материал\корм герои дети\моркв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5072074"/>
            <a:ext cx="1380122" cy="127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Иулия\Documents\Дефектолог\наглядный материал\жив разные\тигр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42851"/>
            <a:ext cx="2286016" cy="1643075"/>
          </a:xfrm>
          <a:prstGeom prst="rect">
            <a:avLst/>
          </a:prstGeom>
          <a:noFill/>
        </p:spPr>
      </p:pic>
      <p:pic>
        <p:nvPicPr>
          <p:cNvPr id="4105" name="Picture 9" descr="C:\Users\Иулия\Documents\Дефектолог\наглядный материал\жив разные\белк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342634" cy="1652764"/>
          </a:xfrm>
          <a:prstGeom prst="rect">
            <a:avLst/>
          </a:prstGeom>
          <a:noFill/>
        </p:spPr>
      </p:pic>
      <p:pic>
        <p:nvPicPr>
          <p:cNvPr id="4108" name="Picture 12" descr="C:\Users\Иулия\Documents\Дефектолог\наглядный материал\корм герои дети\мясо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5072074"/>
            <a:ext cx="1971418" cy="1518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C:\Users\Иулия\Documents\Дефектолог\наглядный материал\жив разные\пчела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2214554"/>
            <a:ext cx="2286016" cy="1571636"/>
          </a:xfrm>
          <a:prstGeom prst="rect">
            <a:avLst/>
          </a:prstGeom>
          <a:noFill/>
        </p:spPr>
      </p:pic>
      <p:pic>
        <p:nvPicPr>
          <p:cNvPr id="4100" name="Picture 4" descr="C:\Users\Иулия\Documents\Дефектолог\наглядный материал\корм герои дети\орех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5143512"/>
            <a:ext cx="1309686" cy="12019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7" name="Picture 11" descr="C:\Users\Иулия\Documents\Дефектолог\наглядный материал\корм герои дети\цветы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072074"/>
            <a:ext cx="1733322" cy="1294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0162E-6 C -0.00642 -0.03077 0.00972 -0.04881 0.02118 -0.0687 C 0.02396 -0.07379 0.02674 -0.07911 0.02952 -0.0842 C 0.03177 -0.08837 0.03438 -0.09184 0.03681 -0.09577 C 0.03785 -0.09716 0.03959 -0.0997 0.03959 -0.09947 C 0.04427 -0.11381 0.03854 -0.09878 0.04427 -0.10849 C 0.04722 -0.11335 0.05261 -0.12399 0.05261 -0.12376 C 0.05452 -0.13324 0.05191 -0.12306 0.05729 -0.13255 C 0.0599 -0.13717 0.06285 -0.14666 0.06459 -0.15244 C 0.06979 -0.17095 0.07188 -0.19153 0.07761 -0.20935 C 0.07986 -0.23202 0.07795 -0.22207 0.08212 -0.23942 C 0.08281 -0.25584 0.08386 -0.27157 0.08594 -0.28776 C 0.08715 -0.29725 0.08872 -0.31599 0.08872 -0.31575 C 0.08941 -0.33357 0.08959 -0.35115 0.09063 -0.36873 C 0.0908 -0.37451 0.09236 -0.38561 0.09236 -0.38538 C 0.09219 -0.41545 0.08768 -0.53088 0.09601 -0.56928 C 0.09653 -0.57576 0.09948 -0.59843 0.10261 -0.60352 C 0.10434 -0.60606 0.10643 -0.60791 0.10816 -0.61069 C 0.10972 -0.61832 0.11285 -0.63336 0.11823 -0.63613 C 0.12292 -0.63868 0.1316 -0.64515 0.13507 -0.65024 " pathEditMode="relative" rAng="0" ptsTypes="fffffffffffffffffffA">
                                      <p:cBhvr>
                                        <p:cTn id="2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1.45269E-6 C -0.00521 -0.02961 -0.00903 -0.06523 0.00729 -0.09206 C 0.00903 -0.10247 0.01042 -0.10548 0.01615 -0.1145 C 0.02014 -0.12792 0.02552 -0.1344 0.03177 -0.14689 C 0.03403 -0.15151 0.0342 -0.15683 0.03681 -0.16123 C 0.04879 -0.18251 0.06545 -0.20726 0.08021 -0.22739 C 0.08542 -0.24173 0.09566 -0.25908 0.10608 -0.27088 C 0.11007 -0.28198 0.11528 -0.29447 0.12153 -0.30465 C 0.13802 -0.33171 0.12379 -0.30349 0.13542 -0.32408 C 0.14445 -0.33981 0.15087 -0.35947 0.16493 -0.37243 C 0.16893 -0.38168 0.17257 -0.38399 0.17865 -0.39186 C 0.18542 -0.40088 0.18802 -0.40759 0.19775 -0.41429 C 0.2066 -0.43072 0.21979 -0.44922 0.2375 -0.45778 C 0.24375 -0.46542 0.25209 -0.47305 0.26007 -0.47883 C 0.27309 -0.48809 0.26059 -0.47444 0.27379 -0.4867 C 0.28802 -0.49988 0.28038 -0.49664 0.29636 -0.50937 C 0.30747 -0.51816 0.32222 -0.52579 0.33438 -0.53366 C 0.34219 -0.53851 0.34983 -0.54684 0.35868 -0.54962 C 0.36632 -0.55679 0.37639 -0.56165 0.38282 -0.57067 C 0.39011 -0.58085 0.39931 -0.59056 0.40556 -0.6012 C 0.40955 -0.60791 0.41163 -0.61485 0.41389 -0.62202 C 0.41528 -0.62572 0.41754 -0.63336 0.41754 -0.63312 " pathEditMode="relative" rAng="0" ptsTypes="fffffffffffffffffffffA">
                                      <p:cBhvr>
                                        <p:cTn id="3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0.08883 C 0.01736 -0.09369 0.01927 -0.09878 0.01302 -0.1034 C 0.01024 -0.10548 -0.00035 -0.10618 -0.00486 -0.10803 C -0.00937 -0.10988 -0.00746 -0.11242 -0.01111 -0.11451 C -0.01198 -0.11497 -0.04757 -0.12908 -0.05469 -0.1307 C -0.07344 -0.13509 -0.1 -0.13671 -0.11615 -0.1418 C -0.16233 -0.15684 -0.2059 -0.17534 -0.25851 -0.1883 C -0.26649 -0.19662 -0.28698 -0.20379 -0.29583 -0.21235 C -0.31007 -0.22623 -0.31979 -0.24104 -0.34479 -0.25399 C -0.35625 -0.2688 -0.36337 -0.2799 -0.36337 -0.2954 " pathEditMode="relative" rAng="0" ptsTypes="fffffffffA">
                                      <p:cBhvr>
                                        <p:cTn id="3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5214E-7 C 0.00278 -0.01851 0.00035 -0.03424 -0.00139 -0.0495 C -0.00382 -0.0731 -0.00538 -0.08119 -0.01007 -0.09877 C -0.01076 -0.10155 -0.01128 -0.10525 -0.01198 -0.10849 C -0.01267 -0.11173 -0.01354 -0.1145 -0.01441 -0.11774 C -0.01909 -0.13417 -0.02448 -0.14481 -0.03021 -0.14805 C -0.03715 -0.16239 -0.04514 -0.16956 -0.0526 -0.17465 C -0.06302 -0.17395 -0.07569 -0.1802 -0.08663 -0.16725 C -0.08975 -0.15591 -0.09375 -0.15568 -0.09722 -0.1499 C -0.10034 -0.14481 -0.10364 -0.14365 -0.10677 -0.13856 C -0.11232 -0.13 -0.1158 -0.12514 -0.12187 -0.12353 C -0.13229 -0.11312 -0.12448 -0.11959 -0.14583 -0.12168 C -0.14809 -0.12376 -0.15052 -0.12561 -0.1526 -0.13093 C -0.15764 -0.14434 -0.15052 -0.12954 -0.15625 -0.14064 C -0.15903 -0.15684 -0.15694 -0.14758 -0.15937 -0.15568 C -0.16041 -0.15961 -0.1625 -0.16725 -0.1625 -0.16678 C -0.16389 -0.18182 -0.16562 -0.18714 -0.16892 -0.18968 C -0.17344 -0.19709 -0.17118 -0.19315 -0.17517 -0.20125 C -0.17708 -0.21096 -0.17882 -0.21698 -0.18142 -0.21999 C -0.18472 -0.2452 -0.18177 -0.21837 -0.18333 -0.24289 C -0.1835 -0.24497 -0.1842 -0.24821 -0.1842 -0.24798 " pathEditMode="relative" rAng="0" ptsTypes="ffffffffffffffffffffA">
                                      <p:cBhvr>
                                        <p:cTn id="39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 -0.00787 C -0.00538 -0.00833 -0.00312 -0.00787 -0.00295 -0.00949 C -0.0026 -0.01226 -0.00434 -0.01504 -0.00538 -0.01758 C -0.00677 -0.02105 -0.01024 -0.0273 -0.01024 -0.02707 C -0.01076 -0.03956 -0.00955 -0.05899 -0.01493 -0.07056 C -0.01562 -0.09531 -0.01684 -0.11705 -0.01857 -0.14111 C -0.01805 -0.1691 -0.0217 -0.20703 -0.01146 -0.23433 C -0.01024 -0.2422 -0.0066 -0.25191 -0.0066 -0.26001 " pathEditMode="relative" rAng="0" ptsTypes="fffffffA">
                                      <p:cBhvr>
                                        <p:cTn id="4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-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%D0%9C%D0%B0%D0%B9%D0%BA%D0%B0-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142984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00298" cy="714356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b="1" dirty="0" smtClean="0">
                <a:solidFill>
                  <a:srgbClr val="780EE2"/>
                </a:solidFill>
              </a:rPr>
              <a:t>Игра «ЖАДИНА»</a:t>
            </a:r>
            <a:endParaRPr lang="ru-RU" sz="2400" b="1" dirty="0">
              <a:solidFill>
                <a:srgbClr val="780EE2"/>
              </a:solidFill>
            </a:endParaRPr>
          </a:p>
        </p:txBody>
      </p:sp>
      <p:pic>
        <p:nvPicPr>
          <p:cNvPr id="1026" name="Picture 2" descr="%D0%9A%D0%BE%D0%BB%D0%B3%D0%BE%D1%82%D1%8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142984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%D0%9A%D0%BE%D1%84%D1%82%D0%B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%D0%91%D0%B5%D0%B7%D1%80%D1%83%D0%BA%D0%B0%D0%B2%D0%BA%D0%B0-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142984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%D0%9A%D1%83%D1%80%D1%82%D0%BA%D0%B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306896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%D0%9A%D1%83%D0%BF%D0%B0%D0%BB%D1%8C%D0%BD%D0%B8%D0%B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%D0%9F%D0%B8%D0%B6%D0%B0%D0%BC%D0%B0-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%D0%A8%D0%BE%D1%80%D1%82%D1%8B-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142984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%D0%9F%D0%BB%D0%B0%D1%82%D1%8C%D0%B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%D0%A0%D1%83%D0%B1%D0%B0%D1%88%D0%BA%D0%B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%D0%A1%D0%B0%D1%80%D0%B0%D1%84%D0%B0%D0%B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71736" y="1142984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%D0%A8%D0%BB%D1%8F%D0%BF%D0%B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%D0%AE%D0%B1%D0%BA%D0%B0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%D0%A8%D0%B0%D1%80%D1%8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%D0%A2%D1%80%D1%83%D1%81%D1%8B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2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%D0%A4%D1%83%D1%82%D0%B1%D0%BE%D0%BB%D0%BA%D0%B0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07181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%D0%A8%D0%B0%D0%BF%D0%BA%D0%B0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%D0%94%D0%B6%D0%B8%D0%BD%D1%81%D1%8B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953000"/>
            <a:ext cx="1285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22" descr="%D0%92%D0%B0%D1%80%D0%B5%D0%B6%D0%BA%D0%B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143504" y="495300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23" descr="%D0%91%D0%BB%D1%83%D0%B7%D0%BA%D0%B0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715272" y="3071810"/>
            <a:ext cx="1295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Иулия\Documents\Дефектолог\наглядный материал\корм герои дети\пупсень.jpg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73" y="0"/>
            <a:ext cx="1428728" cy="224263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786050" y="214291"/>
            <a:ext cx="4857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любой вопрос «Чей, чья, чьё, чьи?» нужно отвечать «Мой, моя, моё, мои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8" dur="1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1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3" dur="1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285728"/>
            <a:ext cx="8305800" cy="785818"/>
          </a:xfrm>
        </p:spPr>
        <p:txBody>
          <a:bodyPr/>
          <a:lstStyle/>
          <a:p>
            <a:r>
              <a:rPr lang="ru-RU" sz="4000" dirty="0" smtClean="0">
                <a:solidFill>
                  <a:srgbClr val="780EE2"/>
                </a:solidFill>
              </a:rPr>
              <a:t>Работа с предложением</a:t>
            </a:r>
            <a:endParaRPr lang="ru-RU" sz="4000" dirty="0">
              <a:solidFill>
                <a:srgbClr val="780EE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3143272" cy="400052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      Придумай предложение по картинкам. Предложение должно состоять из 4-х слов. (Мама  сушит волосы феном. Девочка режет бумагу ножницами.)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 Сосчитай слова в каждом предложении, назови первое, второе, третье и четвертое  слово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4000" dirty="0"/>
          </a:p>
        </p:txBody>
      </p:sp>
      <p:pic>
        <p:nvPicPr>
          <p:cNvPr id="5" name="Picture 2" descr="C:\Users\Иулия\Documents\Дефектолог\наглядный материал\корм герои дети\инструм\мама сушит волосы фен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071546"/>
            <a:ext cx="3714776" cy="2714644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500034" y="5786454"/>
            <a:ext cx="632112" cy="6304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1428728" y="5786454"/>
            <a:ext cx="642372" cy="6298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3143240" y="5786454"/>
            <a:ext cx="642372" cy="6298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285984" y="5786454"/>
            <a:ext cx="642372" cy="6298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Иулия\Documents\Дефектолог\наглядный материал\корм герои дети\инструм\девочка режет бумагу ножниц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714776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229600" cy="14287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учить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образовывать прилагательные и согласовывать их с существительными в роде, числе, падеже. </a:t>
            </a:r>
          </a:p>
          <a:p>
            <a:pPr marL="0" indent="0">
              <a:buNone/>
            </a:pP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2853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Какой? Какая? Какое? </a:t>
            </a:r>
            <a:r>
              <a:rPr lang="ru-RU" sz="2800" dirty="0">
                <a:solidFill>
                  <a:srgbClr val="C00000"/>
                </a:solidFill>
              </a:rPr>
              <a:t>»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00" y="2924944"/>
            <a:ext cx="2899541" cy="2361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3286124"/>
            <a:ext cx="2529150" cy="32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E:\Пособия\образец\x_9f076c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2857496"/>
            <a:ext cx="2571768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63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4364"/>
            <a:ext cx="4032448" cy="53999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ru-RU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«Один - много»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2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80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научить образовывать существительные множественного числа</a:t>
            </a:r>
            <a:r>
              <a:rPr lang="ru-RU" sz="2000" dirty="0">
                <a:solidFill>
                  <a:srgbClr val="780EE2"/>
                </a:solidFill>
              </a:rPr>
              <a:t>. </a:t>
            </a:r>
          </a:p>
        </p:txBody>
      </p:sp>
      <p:pic>
        <p:nvPicPr>
          <p:cNvPr id="7" name="Picture 2" descr="D:\Каталог картинок\Ж\Жук п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285728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Каталог картинок\Ж\Жук п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107154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Каталог картинок\Ж\Жук п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071546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Каталог картинок\Ж\Жук п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1429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Каталог картинок\Ж\Жук п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48" y="21429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D:\Каталог картинок\Б\PBUTTER п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285992"/>
            <a:ext cx="1044770" cy="107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D:\Каталог картинок\Б\PBUTTER п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857496"/>
            <a:ext cx="62685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:\Каталог картинок\Б\PBUTTER п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2857496"/>
            <a:ext cx="62685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:\Каталог картинок\Б\PBUTTER п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2143116"/>
            <a:ext cx="62685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D:\Каталог картинок\Б\PBUTTER п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2143116"/>
            <a:ext cx="62685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500570"/>
            <a:ext cx="785818" cy="104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5143512"/>
            <a:ext cx="571504" cy="7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5143512"/>
            <a:ext cx="571504" cy="7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4071942"/>
            <a:ext cx="571504" cy="7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71942"/>
            <a:ext cx="571504" cy="7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1106683" cy="1538289"/>
          </a:xfrm>
          <a:prstGeom prst="rect">
            <a:avLst/>
          </a:prstGeom>
          <a:noFill/>
        </p:spPr>
      </p:pic>
      <p:pic>
        <p:nvPicPr>
          <p:cNvPr id="23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5000636"/>
            <a:ext cx="785818" cy="1092287"/>
          </a:xfrm>
          <a:prstGeom prst="rect">
            <a:avLst/>
          </a:prstGeom>
          <a:noFill/>
        </p:spPr>
      </p:pic>
      <p:pic>
        <p:nvPicPr>
          <p:cNvPr id="24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143380"/>
            <a:ext cx="785818" cy="1092287"/>
          </a:xfrm>
          <a:prstGeom prst="rect">
            <a:avLst/>
          </a:prstGeom>
          <a:noFill/>
        </p:spPr>
      </p:pic>
      <p:pic>
        <p:nvPicPr>
          <p:cNvPr id="25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143380"/>
            <a:ext cx="785818" cy="1092287"/>
          </a:xfrm>
          <a:prstGeom prst="rect">
            <a:avLst/>
          </a:prstGeom>
          <a:noFill/>
        </p:spPr>
      </p:pic>
      <p:pic>
        <p:nvPicPr>
          <p:cNvPr id="26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928934"/>
            <a:ext cx="785818" cy="1092287"/>
          </a:xfrm>
          <a:prstGeom prst="rect">
            <a:avLst/>
          </a:prstGeom>
          <a:noFill/>
        </p:spPr>
      </p:pic>
      <p:pic>
        <p:nvPicPr>
          <p:cNvPr id="27" name="Picture 3" descr="C:\Users\ADMIN\Desktop\vedro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928934"/>
            <a:ext cx="785818" cy="1092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9405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«Рассели по домикам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229600" cy="16430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80E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определить существительные мужского, женского и среднего рода единственного и множественного числа</a:t>
            </a:r>
            <a:r>
              <a:rPr lang="ru-RU" dirty="0" smtClean="0">
                <a:solidFill>
                  <a:srgbClr val="780EE2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16768"/>
            <a:ext cx="8715436" cy="3655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57188" y="2143125"/>
            <a:ext cx="8286750" cy="857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i="1" smtClean="0">
                <a:solidFill>
                  <a:srgbClr val="780EE2"/>
                </a:solidFill>
              </a:rPr>
              <a:t>это система взаимодействия слов между                                            собой в словосочетаниях и предложениях.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229600" cy="704832"/>
          </a:xfrm>
        </p:spPr>
        <p:txBody>
          <a:bodyPr/>
          <a:lstStyle/>
          <a:p>
            <a:pPr algn="ctr">
              <a:defRPr/>
            </a:pPr>
            <a:r>
              <a:rPr lang="ru-RU" sz="2800" smtClean="0">
                <a:solidFill>
                  <a:srgbClr val="780EE2"/>
                </a:solidFill>
              </a:rPr>
              <a:t>ГРАММАТИЧЕСКАЯ СИСТЕМА РЕЧИ -  </a:t>
            </a:r>
            <a:endParaRPr lang="ru-RU" sz="2800">
              <a:solidFill>
                <a:srgbClr val="780EE2"/>
              </a:solidFill>
            </a:endParaRPr>
          </a:p>
        </p:txBody>
      </p:sp>
      <p:sp>
        <p:nvSpPr>
          <p:cNvPr id="8196" name="Прямоугольник 7"/>
          <p:cNvSpPr>
            <a:spLocks noChangeArrowheads="1"/>
          </p:cNvSpPr>
          <p:nvPr/>
        </p:nvSpPr>
        <p:spPr bwMode="auto">
          <a:xfrm>
            <a:off x="571500" y="3929063"/>
            <a:ext cx="292893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/>
            </a:r>
            <a:br>
              <a:rPr lang="ru-RU"/>
            </a:br>
            <a:endParaRPr lang="ru-RU" sz="2000">
              <a:solidFill>
                <a:srgbClr val="7030A0"/>
              </a:solidFill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428625" y="0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«Грамматический строй - это зеркало интеллектуального </a:t>
            </a:r>
          </a:p>
          <a:p>
            <a:pPr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развития ребенка»</a:t>
            </a:r>
          </a:p>
          <a:p>
            <a:pPr algn="r" eaLnBrk="0" hangingPunct="0"/>
            <a:r>
              <a:rPr lang="ru-RU" sz="2400" b="1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К.Д.Ушинский </a:t>
            </a:r>
            <a:endParaRPr lang="ru-RU" sz="2400" b="1">
              <a:solidFill>
                <a:srgbClr val="C0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28596" y="3286124"/>
          <a:ext cx="8072494" cy="3571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/>
          </p:cNvSpPr>
          <p:nvPr>
            <p:ph idx="1"/>
          </p:nvPr>
        </p:nvSpPr>
        <p:spPr>
          <a:xfrm>
            <a:off x="428625" y="642918"/>
            <a:ext cx="8229600" cy="451645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ru-RU" sz="2200" b="1" dirty="0" smtClean="0">
              <a:solidFill>
                <a:srgbClr val="0B1A87"/>
              </a:solidFill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B1A87"/>
                </a:solidFill>
              </a:rPr>
              <a:t>Методическое пособие по  перспективному тематическому планированию занятий по развитию речи  детей дошкольного возраста на основе программы «Детство»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B1A87"/>
                </a:solidFill>
              </a:rPr>
              <a:t>«Занятия по развитию речи детей детского сада» - В.В. </a:t>
            </a:r>
            <a:r>
              <a:rPr lang="ru-RU" sz="2000" b="1" dirty="0" err="1" smtClean="0">
                <a:solidFill>
                  <a:srgbClr val="0B1A87"/>
                </a:solidFill>
              </a:rPr>
              <a:t>Гербова</a:t>
            </a:r>
            <a:r>
              <a:rPr lang="ru-RU" sz="2000" b="1" dirty="0" smtClean="0">
                <a:solidFill>
                  <a:srgbClr val="0B1A87"/>
                </a:solidFill>
              </a:rPr>
              <a:t>;</a:t>
            </a:r>
            <a:endParaRPr lang="en-US" sz="2000" b="1" dirty="0" smtClean="0">
              <a:solidFill>
                <a:srgbClr val="0B1A87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rgbClr val="0B1A87"/>
                </a:solidFill>
              </a:rPr>
              <a:t>A.M. </a:t>
            </a:r>
            <a:r>
              <a:rPr lang="ru-RU" sz="2000" b="1" dirty="0" err="1" smtClean="0">
                <a:solidFill>
                  <a:srgbClr val="0B1A87"/>
                </a:solidFill>
              </a:rPr>
              <a:t>Бородич</a:t>
            </a:r>
            <a:r>
              <a:rPr lang="ru-RU" sz="2000" b="1" dirty="0" smtClean="0">
                <a:solidFill>
                  <a:srgbClr val="0B1A87"/>
                </a:solidFill>
              </a:rPr>
              <a:t> «Методика развития речи детей»;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B1A87"/>
                </a:solidFill>
              </a:rPr>
              <a:t>Е.И. Удальцова «Дидактические игры для дошкольников»;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B1A87"/>
                </a:solidFill>
              </a:rPr>
              <a:t>А.К. Бондаренко «Словесные игры в детском саду»;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0B1A87"/>
                </a:solidFill>
              </a:rPr>
              <a:t>«Занимательная грамматика» - Из серии «Я хочу учиться», А. В.Грачева</a:t>
            </a:r>
          </a:p>
          <a:p>
            <a:r>
              <a:rPr lang="ru-RU" sz="2000" b="1" dirty="0" smtClean="0">
                <a:solidFill>
                  <a:srgbClr val="0B1A87"/>
                </a:solidFill>
              </a:rPr>
              <a:t>Международный образовательный портал МААМ.</a:t>
            </a:r>
            <a:r>
              <a:rPr lang="en-US" sz="2000" b="1" dirty="0" smtClean="0">
                <a:solidFill>
                  <a:srgbClr val="0B1A87"/>
                </a:solidFill>
              </a:rPr>
              <a:t>RU </a:t>
            </a:r>
            <a:r>
              <a:rPr lang="en-US" sz="2000" b="1" u="sng" dirty="0" smtClean="0">
                <a:solidFill>
                  <a:srgbClr val="0B1A87"/>
                </a:solidFill>
              </a:rPr>
              <a:t>http</a:t>
            </a:r>
            <a:r>
              <a:rPr lang="ru-RU" sz="2000" b="1" u="sng" dirty="0" smtClean="0">
                <a:solidFill>
                  <a:srgbClr val="0B1A87"/>
                </a:solidFill>
              </a:rPr>
              <a:t>:///</a:t>
            </a:r>
            <a:r>
              <a:rPr lang="en-US" sz="2000" b="1" u="sng" dirty="0" smtClean="0">
                <a:solidFill>
                  <a:srgbClr val="0B1A87"/>
                </a:solidFill>
              </a:rPr>
              <a:t>www.maam.ru</a:t>
            </a:r>
            <a:r>
              <a:rPr lang="ru-RU" sz="2000" b="1" u="sng" dirty="0" smtClean="0">
                <a:solidFill>
                  <a:srgbClr val="0B1A87"/>
                </a:solidFill>
              </a:rPr>
              <a:t>/</a:t>
            </a:r>
          </a:p>
          <a:p>
            <a:r>
              <a:rPr lang="ru-RU" sz="2000" b="1" dirty="0" smtClean="0">
                <a:solidFill>
                  <a:srgbClr val="0B1A87"/>
                </a:solidFill>
              </a:rPr>
              <a:t>Педагогический интернет – портал О ДЕТСТВЕ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B1A87"/>
                </a:solidFill>
              </a:rPr>
              <a:t>      </a:t>
            </a:r>
            <a:r>
              <a:rPr lang="en-US" sz="2000" b="1" u="sng" dirty="0" smtClean="0">
                <a:solidFill>
                  <a:srgbClr val="0B1A87"/>
                </a:solidFill>
              </a:rPr>
              <a:t>http</a:t>
            </a:r>
            <a:r>
              <a:rPr lang="ru-RU" sz="2000" b="1" u="sng" dirty="0" smtClean="0">
                <a:solidFill>
                  <a:srgbClr val="0B1A87"/>
                </a:solidFill>
              </a:rPr>
              <a:t>:///</a:t>
            </a:r>
            <a:r>
              <a:rPr lang="en-US" sz="2000" b="1" u="sng" dirty="0" smtClean="0">
                <a:solidFill>
                  <a:srgbClr val="0B1A87"/>
                </a:solidFill>
              </a:rPr>
              <a:t>www.o-detstve.ru</a:t>
            </a:r>
            <a:r>
              <a:rPr lang="ru-RU" sz="2000" b="1" u="sng" dirty="0" smtClean="0">
                <a:solidFill>
                  <a:srgbClr val="0B1A87"/>
                </a:solidFill>
              </a:rPr>
              <a:t>/</a:t>
            </a:r>
          </a:p>
        </p:txBody>
      </p:sp>
      <p:sp>
        <p:nvSpPr>
          <p:cNvPr id="3" name="Заголовок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mtClean="0">
                <a:solidFill>
                  <a:srgbClr val="7030A0"/>
                </a:solidFill>
              </a:rPr>
              <a:t>Литература</a:t>
            </a:r>
            <a:endParaRPr lang="ru-RU">
              <a:solidFill>
                <a:srgbClr val="7030A0"/>
              </a:solidFill>
            </a:endParaRPr>
          </a:p>
        </p:txBody>
      </p:sp>
      <p:pic>
        <p:nvPicPr>
          <p:cNvPr id="18436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4857760"/>
            <a:ext cx="11874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5429264"/>
            <a:ext cx="8305800" cy="928694"/>
          </a:xfrm>
        </p:spPr>
        <p:txBody>
          <a:bodyPr/>
          <a:lstStyle/>
          <a:p>
            <a:r>
              <a:rPr lang="ru-RU" dirty="0" smtClean="0">
                <a:solidFill>
                  <a:srgbClr val="780EE2"/>
                </a:solidFill>
              </a:rPr>
              <a:t>Удачи в воспитании детей!!!</a:t>
            </a:r>
            <a:endParaRPr lang="ru-RU" dirty="0">
              <a:solidFill>
                <a:srgbClr val="780EE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42852"/>
            <a:ext cx="8305800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СПАСИБО ЗА ВНИМАНИЕ!!!</a:t>
            </a:r>
            <a:endParaRPr lang="ru-RU" dirty="0">
              <a:solidFill>
                <a:srgbClr val="780EE2"/>
              </a:solidFill>
            </a:endParaRPr>
          </a:p>
        </p:txBody>
      </p:sp>
      <p:pic>
        <p:nvPicPr>
          <p:cNvPr id="1026" name="Picture 2" descr="C:\Users\ADMIN\Desktop\e5c505004cf5a18e2a48a4ba3c73086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6000750" cy="3741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3286116" y="1142984"/>
            <a:ext cx="5643602" cy="50720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B1A87"/>
                </a:solidFill>
              </a:rPr>
              <a:t>В дошкольном возрасте закладывается фундамент будущей грамотности человека. Сегодня ребенку-первокласснику, не владеющему грамматической стороной речи очень трудно осваивать курс обучения родного языка в школе.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solidFill>
                <a:srgbClr val="0B1A8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B1A87"/>
                </a:solidFill>
              </a:rPr>
              <a:t>Поэтому одной из задач развивающей работы в дошкольном учреждении является формирование у детей  грамотной речи.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solidFill>
                <a:srgbClr val="0B1A87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dirty="0" smtClean="0">
                <a:solidFill>
                  <a:srgbClr val="0B1A87"/>
                </a:solidFill>
              </a:rPr>
              <a:t>Эффективной формой работы по формированию навыков правильной речи является дидактическая игра.</a:t>
            </a:r>
          </a:p>
          <a:p>
            <a:pPr>
              <a:lnSpc>
                <a:spcPct val="80000"/>
              </a:lnSpc>
            </a:pPr>
            <a:endParaRPr lang="ru-RU" sz="2200" dirty="0" smtClean="0">
              <a:solidFill>
                <a:srgbClr val="0B1A87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500" b="1" dirty="0" smtClean="0">
              <a:solidFill>
                <a:srgbClr val="0B1A87"/>
              </a:solidFill>
            </a:endParaRPr>
          </a:p>
        </p:txBody>
      </p:sp>
      <p:pic>
        <p:nvPicPr>
          <p:cNvPr id="6147" name="Заголовок 4"/>
          <p:cNvPicPr>
            <a:picLocks noGrp="1" noChangeArrowheads="1"/>
          </p:cNvPicPr>
          <p:nvPr>
            <p:ph type="title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184775" cy="792162"/>
          </a:xfrm>
          <a:noFill/>
        </p:spPr>
      </p:pic>
      <p:pic>
        <p:nvPicPr>
          <p:cNvPr id="6150" name="Picture 6" descr="C:\Users\ADMIN\Desktop\11-247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928958" cy="37147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80EE2"/>
                </a:solidFill>
              </a:rPr>
              <a:t>ФГОС ДО от 17 октября 2013 г. N 1155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468313" y="1357298"/>
            <a:ext cx="8229600" cy="531179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Учить согласовывать слова в роде, числе и падеже;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Формировать  навыки составления распространенных предложений;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- Формировать  умение образовывать форму множественного числа существительных;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- Учить образовывать слова с уменьшительно – ласкательным значением;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Стремиться оценивать свою речь, замечать и исправлять ошибки у товарищей.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780EE2"/>
                </a:solidFill>
              </a:rPr>
              <a:t>Задачи дидактических игр  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54445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428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«Осень»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«Один-много»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во мн. ч. в И.п.: 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дождь – дожди, зонт – зонты, лужа – лужи.</a:t>
                      </a:r>
                    </a:p>
                  </a:txBody>
                  <a:tcPr/>
                </a:tc>
              </a:tr>
              <a:tr h="67865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 Назови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ласково»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помощью уменьшительно-ласкательных суффиксов: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дождь – дождик, лужа – лужица, зонт – зонтик, туча – тучка.</a:t>
                      </a:r>
                    </a:p>
                  </a:txBody>
                  <a:tcPr/>
                </a:tc>
              </a:tr>
              <a:tr h="678659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«Огород»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 Назови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ласково»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уменьшительно-ласкательными суффиксами: помидор – помидорчик, огурец – огурчик, морковка –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морковочка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17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«Один-много»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во мн. ч. в И.п.: помидор – помидоры, огурец – огурцы.</a:t>
                      </a:r>
                    </a:p>
                  </a:txBody>
                  <a:tcPr/>
                </a:tc>
              </a:tr>
              <a:tr h="57055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«Какой?»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относительных прилагательных: огурец – огуречный, морковь – морковный. свекла – свекольный.</a:t>
                      </a:r>
                    </a:p>
                  </a:txBody>
                  <a:tcPr/>
                </a:tc>
              </a:tr>
              <a:tr h="570550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«Игрушки»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«Много чего?»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 Р.п. во мн.ч.: гномик – много гномиков, кукла – много кукол, машина – много машин.</a:t>
                      </a:r>
                    </a:p>
                  </a:txBody>
                  <a:tcPr/>
                </a:tc>
              </a:tr>
              <a:tr h="57055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«Поиграем»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Усвоение категории творительного падежа с предлогом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с: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я буду играть с мишкой; я хочу играть с неваляшкой.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8659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«Словотворчество»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рифмованных слов: Домик – гномик, флажок – петушок, мишка – мартышка, матрешка – гармошка, самолет – вертолет, пушка – хлопушка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младшего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229600" cy="54045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428613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7150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«Человек»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«Что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 руке?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усвоение предлога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на.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Что на голове? Что на лице? Что на руке? и т.д.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8659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 Назови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ласково»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уменьшительно-ласкательными суффиксами: голова – головка, рука – ручка, шея  - шейка.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6436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«Зима.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Зимние забавы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 Расскажи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по сюжетным картинкам.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38178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«Командиры»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отдавать команды (использование в речи глагола повелительного наклонения): Иди. Катайся! Стой! Беги! Миша, иди!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0550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«Дом. животные, птицы»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Чем угостишь?»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употребление в речи категории творительного падежа. (картинки с изображением дом. животных  и картинки с угощением), например: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Кошку угощу сыром. Собаку угощу косточкой. Корову угощу травкой.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70550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Кто за кем бегает?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с предлогом </a:t>
                      </a:r>
                      <a:r>
                        <a:rPr kumimoji="0" lang="ru-RU" sz="14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за.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Щенок бегает за собакой. Котенок бегает за кошкой.</a:t>
                      </a:r>
                      <a:endParaRPr kumimoji="0" lang="ru-RU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78659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Кого нет?»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названий детенышей в ед.ч. в Р.п. «Кого нет?» цыпленок – нет цыпленка, утенок – нет утенка, гусенок – нет гусенка; также во мн.ч.: цыпленок – нет цыплят, утенок – нет утят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младшего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229600" cy="58649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186370"/>
              </a:tblGrid>
              <a:tr h="353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9858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«Фрукты. Сад»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«Какая?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Какой?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прилагательными: красная круглая слива, маленькая, спелая вишня. Выделение одновременно двух свойств (цвет + форма или размер).</a:t>
                      </a:r>
                    </a:p>
                  </a:txBody>
                  <a:tcPr/>
                </a:tc>
              </a:tr>
              <a:tr h="695672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Чудесный мешочек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по типу «Я достал яблоко» (Винительный падеж ед. ч.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сущ-ное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без предлога).</a:t>
                      </a:r>
                    </a:p>
                  </a:txBody>
                  <a:tcPr/>
                </a:tc>
              </a:tr>
              <a:tr h="60489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«Что у меня?»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сложных предложений с союзом «А»: « У меня яблоко,  а  у Коли огурец».</a:t>
                      </a:r>
                    </a:p>
                  </a:txBody>
                  <a:tcPr/>
                </a:tc>
              </a:tr>
              <a:tr h="74985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«Лес.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Грибы. Ягоды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 Один-много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в речи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во мн. ч. И.п.: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гриб – грибы, ягода – ягоды, мухомор – мухоморы, рыжик – рыжики.</a:t>
                      </a:r>
                    </a:p>
                  </a:txBody>
                  <a:tcPr/>
                </a:tc>
              </a:tr>
              <a:tr h="55167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«Сосчитай»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числительными: один рыжик. Два рыжика, три рыжика, ……. пять рыжиков.</a:t>
                      </a:r>
                    </a:p>
                  </a:txBody>
                  <a:tcPr/>
                </a:tc>
              </a:tr>
              <a:tr h="843590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«Зимняя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</a:rPr>
                        <a:t> одежда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Таня</a:t>
                      </a:r>
                      <a:r>
                        <a:rPr kumimoji="0" lang="ru-RU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собирается на прогулку</a:t>
                      </a:r>
                      <a:r>
                        <a:rPr kumimoji="0" lang="ru-RU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Правильное употребление глаголов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одеть – надеть.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Обговаривание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процесса одевания. </a:t>
                      </a:r>
                    </a:p>
                  </a:txBody>
                  <a:tcPr/>
                </a:tc>
              </a:tr>
              <a:tr h="58485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kumimoji="0"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делает?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составлять простые предложения из 2-3 слов (по демонстрации действия и по картинке).</a:t>
                      </a:r>
                    </a:p>
                  </a:txBody>
                  <a:tcPr/>
                </a:tc>
              </a:tr>
              <a:tr h="719570">
                <a:tc vMerge="1">
                  <a:txBody>
                    <a:bodyPr/>
                    <a:lstStyle/>
                    <a:p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Назови</a:t>
                      </a:r>
                      <a:r>
                        <a:rPr kumimoji="0"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лаского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Употребление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уменьшительно – ласкательными суффиксами: шапка – шапочка, шарф – шарфик, сапог – сапожок.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среднего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642918"/>
          <a:ext cx="8429684" cy="58550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28718"/>
                <a:gridCol w="1714512"/>
                <a:gridCol w="5386454"/>
              </a:tblGrid>
              <a:tr h="353033"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err="1" smtClean="0">
                          <a:solidFill>
                            <a:schemeClr val="bg1"/>
                          </a:solidFill>
                        </a:rPr>
                        <a:t>Лексич</a:t>
                      </a:r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тема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Д</a:t>
                      </a:r>
                      <a:r>
                        <a:rPr lang="ru-RU" sz="1400" b="1" u="sng" baseline="0" dirty="0" smtClean="0">
                          <a:solidFill>
                            <a:schemeClr val="bg1"/>
                          </a:solidFill>
                        </a:rPr>
                        <a:t> - игра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  <a:endParaRPr lang="ru-RU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49858"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«Рыбы»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Подбери слово»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глаголов к слову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рыба: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ловить, чистить, мыть, разделывать, потрошить, резать, солить, варить, жарить, есть.</a:t>
                      </a:r>
                    </a:p>
                  </a:txBody>
                  <a:tcPr/>
                </a:tc>
              </a:tr>
              <a:tr h="611621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«Сосчитай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Согласование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числительными: одна щука, две щуки, три щуки, четыре щуки, пять щук.</a:t>
                      </a:r>
                    </a:p>
                  </a:txBody>
                  <a:tcPr/>
                </a:tc>
              </a:tr>
              <a:tr h="60489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«Родственные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слова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Учить детей образовывать родственные слова: рыба – рыбак – рыбалка – рыбный – рыболов – рыболовный – рыбачить.</a:t>
                      </a:r>
                    </a:p>
                  </a:txBody>
                  <a:tcPr/>
                </a:tc>
              </a:tr>
              <a:tr h="749858"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«Дикие</a:t>
                      </a:r>
                      <a:r>
                        <a:rPr lang="ru-RU" sz="1700" baseline="0" dirty="0" smtClean="0">
                          <a:solidFill>
                            <a:schemeClr val="bg1"/>
                          </a:solidFill>
                        </a:rPr>
                        <a:t> животные</a:t>
                      </a:r>
                      <a:r>
                        <a:rPr lang="ru-RU" sz="1700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«Где звери живут?» 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Практическое употребление в речи предлога </a:t>
                      </a:r>
                      <a:r>
                        <a:rPr kumimoji="0" lang="ru-RU" sz="1400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в.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Медведь живет в берлоге. Лиса живет в норе. Волк живет в логове. Заяц живет в лесу, под  кустом.</a:t>
                      </a:r>
                    </a:p>
                  </a:txBody>
                  <a:tcPr/>
                </a:tc>
              </a:tr>
              <a:tr h="551670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«Скажи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наоборот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Усвоение слов – антонимов. У лисы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длинный 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хвост, а у зайца </a:t>
                      </a: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короткий. </a:t>
                      </a:r>
                      <a:endParaRPr kumimoji="0" lang="ru-RU" sz="14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1670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«Кого видели в лесу?»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предложений с однородными членами. Усвоение категории родительного падежа  ( с использован. картинок): Я видел лису и лисенка. Я видел ежа и ежонка.</a:t>
                      </a:r>
                    </a:p>
                  </a:txBody>
                  <a:tcPr/>
                </a:tc>
              </a:tr>
              <a:tr h="738924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Семья»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«Скажи ласково»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сущ-ных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 уменьшительно- ласкательными суффиксами: мамочка, мамуля, братик, братишка, сестренка,  </a:t>
                      </a:r>
                      <a:r>
                        <a:rPr kumimoji="0" lang="ru-RU" sz="14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сестреночка</a:t>
                      </a:r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внучок, внученька.</a:t>
                      </a:r>
                    </a:p>
                  </a:txBody>
                  <a:tcPr/>
                </a:tc>
              </a:tr>
              <a:tr h="584853"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Мой,</a:t>
                      </a:r>
                      <a:r>
                        <a:rPr kumimoji="0" lang="ru-RU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моя, моё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Использование в речи местоимений: мой, моя, мое, мои.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Мой папа, моя мама, мои родители.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80EE2"/>
                </a:solidFill>
              </a:rPr>
              <a:t>Игры для среднего возраста</a:t>
            </a:r>
            <a:endParaRPr lang="ru-RU" dirty="0">
              <a:solidFill>
                <a:srgbClr val="780EE2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5805</TotalTime>
  <Words>2100</Words>
  <Application>Microsoft Office PowerPoint</Application>
  <PresentationFormat>Экран (4:3)</PresentationFormat>
  <Paragraphs>256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Презентация PowerPoint</vt:lpstr>
      <vt:lpstr>ГРАММАТИЧЕСКАЯ СИСТЕМА РЕЧИ -  </vt:lpstr>
      <vt:lpstr>Презентация PowerPoint</vt:lpstr>
      <vt:lpstr>ФГОС ДО от 17 октября 2013 г. N 1155</vt:lpstr>
      <vt:lpstr>Задачи дидактических игр  </vt:lpstr>
      <vt:lpstr>Игры для младшего возраста</vt:lpstr>
      <vt:lpstr>Игры для младшего возраста</vt:lpstr>
      <vt:lpstr>Игры для среднего возраста</vt:lpstr>
      <vt:lpstr>Игры для среднего возраста</vt:lpstr>
      <vt:lpstr>Игры для старшего возраста</vt:lpstr>
      <vt:lpstr>Игры для старшего возраста</vt:lpstr>
      <vt:lpstr>Игры для старшего возраста</vt:lpstr>
      <vt:lpstr>Игры с мячом</vt:lpstr>
      <vt:lpstr>Раздадим  угощение Существительные в  Дательном падеже (кому? Чему?)</vt:lpstr>
      <vt:lpstr>Игра «ЖАДИНА»</vt:lpstr>
      <vt:lpstr>      Придумай предложение по картинкам. Предложение должно состоять из 4-х слов. (Мама  сушит волосы феном. Девочка режет бумагу ножницами.)      Сосчитай слова в каждом предложении, назови первое, второе, третье и четвертое  слово </vt:lpstr>
      <vt:lpstr>  </vt:lpstr>
      <vt:lpstr>«Один - много»</vt:lpstr>
      <vt:lpstr>«Рассели по домикам»</vt:lpstr>
      <vt:lpstr>Литература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сохранных анализаторов в восприятии сюжетных изображений детьми с нарушением зрения</dc:title>
  <dc:creator>Evolution</dc:creator>
  <cp:lastModifiedBy>user</cp:lastModifiedBy>
  <cp:revision>443</cp:revision>
  <dcterms:created xsi:type="dcterms:W3CDTF">2012-10-21T12:57:20Z</dcterms:created>
  <dcterms:modified xsi:type="dcterms:W3CDTF">2016-03-14T09:00:11Z</dcterms:modified>
</cp:coreProperties>
</file>