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94660"/>
  </p:normalViewPr>
  <p:slideViewPr>
    <p:cSldViewPr>
      <p:cViewPr>
        <p:scale>
          <a:sx n="50" d="100"/>
          <a:sy n="50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859F0-5FAC-4473-9D81-A91841E5EE2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14B6D-45BD-4760-92E0-66A3CA4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8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microsoft.com/office/2007/relationships/hdphoto" Target="../media/hdphoto5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5583"/>
            <a:ext cx="1767410" cy="247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" y="4941167"/>
            <a:ext cx="2688657" cy="180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49" y="5107284"/>
            <a:ext cx="1936457" cy="167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967715" cy="180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6" y="332656"/>
            <a:ext cx="8336438" cy="6204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9911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61589" y="89046"/>
            <a:ext cx="9205371" cy="6677027"/>
            <a:chOff x="61589" y="89046"/>
            <a:chExt cx="9205371" cy="6677027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0799"/>
              <a:ext cx="1148445" cy="105595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828" y="5589239"/>
              <a:ext cx="1127236" cy="117683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156" y="3145788"/>
              <a:ext cx="1050804" cy="91097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874031"/>
              <a:ext cx="791545" cy="82518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1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699" y="89046"/>
              <a:ext cx="1464837" cy="12986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" y="3212976"/>
              <a:ext cx="651844" cy="91097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664" y="5589239"/>
              <a:ext cx="1649501" cy="11099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525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Формирование самостоятельности в самообслуживании детей в семье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861048"/>
            <a:ext cx="3096344" cy="144016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</a:rPr>
              <a:t>Подготовила: Мокрецова О.М.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99"/>
                </a:solidFill>
              </a:rPr>
              <a:t>воспитатель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098" y="6165304"/>
            <a:ext cx="218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Шелехов , 2015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60648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Муниципальное казенное дошкольное образовательное учреждение </a:t>
            </a:r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dirty="0">
                <a:solidFill>
                  <a:srgbClr val="000099"/>
                </a:solidFill>
              </a:rPr>
              <a:t>Детский сад комбинированного вида «Малышок»</a:t>
            </a:r>
          </a:p>
        </p:txBody>
      </p:sp>
    </p:spTree>
    <p:extLst>
      <p:ext uri="{BB962C8B-B14F-4D97-AF65-F5344CB8AC3E}">
        <p14:creationId xmlns:p14="http://schemas.microsoft.com/office/powerpoint/2010/main" val="3151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08920"/>
            <a:ext cx="31275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Положительное, способствующее укреплению уверенности в своих возможностях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708920"/>
            <a:ext cx="3199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Отрицательное, закрепляющее неуверенность в себе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9325" y="2134017"/>
            <a:ext cx="3225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rgbClr val="000099"/>
                </a:solidFill>
              </a:rPr>
              <a:t>Мнение ребенка  о себе </a:t>
            </a:r>
            <a:endParaRPr lang="ru-RU" sz="2200" b="1" u="sng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877" y="1278151"/>
            <a:ext cx="1915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6875" y="1341929"/>
            <a:ext cx="239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не сможешь»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014" y="548989"/>
            <a:ext cx="1915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4173" y="548989"/>
            <a:ext cx="239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не сможешь»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96752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Взрослый осознает, что ребенку необходима помощь, но оказывает ее так, что у ребенка складывается впечатление, что он сам достиг результата, взрослый подсказывает, советует, поддерживает, не допускает упреков и замечаний.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196752"/>
            <a:ext cx="35721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Предусматривается постоянная поддержка ребенка даже там, где он сам может действовать самостоятельно, подстраховка его действий, исправление допущенной ошибки.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76574"/>
            <a:ext cx="2668194" cy="1778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02197"/>
            <a:ext cx="2563996" cy="17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19598"/>
            <a:ext cx="2286000" cy="1771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4070" y="2191818"/>
            <a:ext cx="2634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rgbClr val="000099"/>
                </a:solidFill>
              </a:rPr>
              <a:t>Действия взрослого</a:t>
            </a:r>
            <a:endParaRPr lang="ru-RU" sz="2200" b="1" u="sng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301" y="332656"/>
            <a:ext cx="2760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solidFill>
                  <a:srgbClr val="000099"/>
                </a:solidFill>
              </a:rPr>
              <a:t>Влияние на ребенка:</a:t>
            </a:r>
            <a:endParaRPr lang="ru-RU" sz="2200" b="1" u="sng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370" y="1083822"/>
            <a:ext cx="3593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Формируется внутренний контроль, объективная самооценка своих умений.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516" y="106120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Формируется ориентация на внешний контроль, заниженная самооценка.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38437"/>
            <a:ext cx="3960440" cy="246221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Поддерживает уверенность ребенка в своих силах, </a:t>
            </a:r>
            <a:r>
              <a:rPr lang="ru-RU" sz="2200" dirty="0" err="1" smtClean="0">
                <a:solidFill>
                  <a:srgbClr val="000099"/>
                </a:solidFill>
              </a:rPr>
              <a:t>полож</a:t>
            </a:r>
            <a:r>
              <a:rPr lang="ru-RU" sz="2200" dirty="0" smtClean="0">
                <a:solidFill>
                  <a:srgbClr val="000099"/>
                </a:solidFill>
              </a:rPr>
              <a:t>. оценивает успехи. В случае неудачи выражает отношение к ним как к возможным, возникающим у каждого человека.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15" y="4657421"/>
            <a:ext cx="2745418" cy="1830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4008" y="2636912"/>
            <a:ext cx="4032448" cy="246221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Способствует этому, оказывая постоянную помощь даже там, где ребенок может справиться, сам переделывает за него работу; у ребенка развивается потребность в постоянной опеке, опоре на взрослого.</a:t>
            </a:r>
            <a:endParaRPr lang="ru-RU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81607"/>
              </p:ext>
            </p:extLst>
          </p:nvPr>
        </p:nvGraphicFramePr>
        <p:xfrm>
          <a:off x="1331641" y="845510"/>
          <a:ext cx="6264695" cy="49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444"/>
                <a:gridCol w="2389626"/>
                <a:gridCol w="2389625"/>
              </a:tblGrid>
              <a:tr h="585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Возрастная группа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effectLst/>
                        </a:rPr>
                        <a:t>Что мы уже умеем сами?</a:t>
                      </a:r>
                      <a:endParaRPr lang="ru-RU" sz="160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Чему мы учимся?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175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Младшая группа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Снимать белье перед сном, вешать его на стул. Убирать тапочки в шкаф. Ставить на место игрушки. Засучивать рукава перед умыванием.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Надевать верхнюю одежду перед выходом на прогулку.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1719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effectLst/>
                        </a:rPr>
                        <a:t>Средняя группа</a:t>
                      </a:r>
                      <a:endParaRPr lang="ru-RU" sz="160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Одеваться и проверять свой внешний вид перед зеркалом. Находить непорядок в костюме</a:t>
                      </a:r>
                      <a:r>
                        <a:rPr lang="ru-RU" sz="1600">
                          <a:solidFill>
                            <a:srgbClr val="000099"/>
                          </a:solidFill>
                          <a:effectLst/>
                        </a:rPr>
                        <a:t>, </a:t>
                      </a:r>
                      <a:r>
                        <a:rPr lang="ru-RU" sz="1600" smtClean="0">
                          <a:solidFill>
                            <a:srgbClr val="000099"/>
                          </a:solidFill>
                          <a:effectLst/>
                        </a:rPr>
                        <a:t>прическе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Мыть руки после каждой работы.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77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effectLst/>
                        </a:rPr>
                        <a:t>Старшая группа</a:t>
                      </a:r>
                      <a:endParaRPr lang="ru-RU" sz="160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Одеваться на прогулку, не отвлекаясь и не мешая друзьям.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Оказывать помощь, предлагать ее.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6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632848" cy="47651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99"/>
                </a:solidFill>
              </a:rPr>
              <a:t>Самообслуживание — это начало трудового воспитания дошкольника.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Формирование </a:t>
            </a:r>
            <a:r>
              <a:rPr lang="ru-RU" dirty="0">
                <a:solidFill>
                  <a:srgbClr val="000099"/>
                </a:solidFill>
              </a:rPr>
              <a:t>навыков самообслуживания имеет первостепенное значение для психического развития ребенка в целом. Овладение навыками самообслуживания (умение одеваться и раздеваться, ухаживать за собой, пользоваться туалетом, самостоятельно принимать пищу, умываться и т. п.) напрямую влияет на самооценку ребенка, является важным шагом на пути к его независимости.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5452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59"/>
            <a:ext cx="7128792" cy="44644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	Основная </a:t>
            </a:r>
            <a:r>
              <a:rPr lang="ru-RU" b="1" dirty="0">
                <a:solidFill>
                  <a:srgbClr val="000099"/>
                </a:solidFill>
              </a:rPr>
              <a:t>цель в работе с </a:t>
            </a:r>
            <a:r>
              <a:rPr lang="ru-RU" b="1" dirty="0" smtClean="0">
                <a:solidFill>
                  <a:srgbClr val="000099"/>
                </a:solidFill>
              </a:rPr>
              <a:t>семьей- </a:t>
            </a:r>
            <a:r>
              <a:rPr lang="ru-RU" dirty="0" smtClean="0">
                <a:solidFill>
                  <a:srgbClr val="000099"/>
                </a:solidFill>
              </a:rPr>
              <a:t>достижение единства в трудовом воспитании ребенка.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	</a:t>
            </a:r>
            <a:r>
              <a:rPr lang="ru-RU" b="1" dirty="0" smtClean="0">
                <a:solidFill>
                  <a:srgbClr val="000099"/>
                </a:solidFill>
              </a:rPr>
              <a:t>Первая задача</a:t>
            </a:r>
            <a:r>
              <a:rPr lang="ru-RU" dirty="0" smtClean="0">
                <a:solidFill>
                  <a:srgbClr val="000099"/>
                </a:solidFill>
              </a:rPr>
              <a:t> – убедить родителей в </a:t>
            </a:r>
            <a:r>
              <a:rPr lang="ru-RU" dirty="0">
                <a:solidFill>
                  <a:srgbClr val="000099"/>
                </a:solidFill>
              </a:rPr>
              <a:t>том, что успех в воспитании возможен при условии единства в подходе к решению задач трудового воспитания, требований, создании достаточных условий для приобщения к труду.</a:t>
            </a: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003232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Принцип параллельности воздействия ДОУ и семьи на детей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560840" cy="32529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Единство требований, приемов обучения трудовым действиям, содержания труда детей.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На основе принципа решается задача воспитания самостоятельности у дошкольников.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19869"/>
            <a:ext cx="7056784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99"/>
                </a:solidFill>
              </a:rPr>
              <a:t>	Цель </a:t>
            </a:r>
            <a:r>
              <a:rPr lang="ru-RU" b="1" dirty="0">
                <a:solidFill>
                  <a:srgbClr val="000099"/>
                </a:solidFill>
              </a:rPr>
              <a:t>воспитателя при обучении элементарным навыкам самообслуживания </a:t>
            </a:r>
            <a:r>
              <a:rPr lang="ru-RU" dirty="0">
                <a:solidFill>
                  <a:srgbClr val="000099"/>
                </a:solidFill>
              </a:rPr>
              <a:t>– не стремление освободиться от ухода за детьми, а воспитание в них элементов </a:t>
            </a:r>
            <a:r>
              <a:rPr lang="ru-RU" dirty="0" smtClean="0">
                <a:solidFill>
                  <a:srgbClr val="000099"/>
                </a:solidFill>
              </a:rPr>
              <a:t>самостоятельности.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Успешное приобретение малышами навыками самообслуживания возможно при наличии единства в работе с семьей.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857" y="1295015"/>
            <a:ext cx="35521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Я не могу предоставить дочке полной самостоятельности: ведь она и оденется неряшливо, и ушки не закроет как следует, заболеет!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363" y="2168190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Я никогда не помогаю своему сыну. Пусть сам одевается!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2"/>
          <a:stretch/>
        </p:blipFill>
        <p:spPr>
          <a:xfrm>
            <a:off x="731857" y="3418673"/>
            <a:ext cx="3334306" cy="282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00824"/>
            <a:ext cx="3346491" cy="3346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7" l="0" r="99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888478" y="76646"/>
            <a:ext cx="2519172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Важно поддерживать стремление к самостоятельности, опираясь на детское </a:t>
            </a:r>
            <a:br>
              <a:rPr lang="ru-RU" sz="3200" dirty="0" smtClean="0">
                <a:solidFill>
                  <a:srgbClr val="000099"/>
                </a:solidFill>
              </a:rPr>
            </a:br>
            <a:r>
              <a:rPr lang="ru-RU" sz="3200" dirty="0" smtClean="0">
                <a:solidFill>
                  <a:srgbClr val="000099"/>
                </a:solidFill>
              </a:rPr>
              <a:t>«Я сам!»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861048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Поддерживать попытки,  а не делать за него то, что ему доступно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853800"/>
            <a:ext cx="3414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</a:rPr>
              <a:t>Обращать внимание на тщательность выполнения этих действий.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123564"/>
            <a:ext cx="737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В первых трудовых действиях, связанных с самообслуживанием, заложены возможности идти навстречу удовлетворению потребности к проявлению самостоятельности.</a:t>
            </a:r>
            <a:endParaRPr lang="ru-RU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76672"/>
            <a:ext cx="6264696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Процесс одевания состоит из целого ряда последовательных действий, и каждое из них требует усилий.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236" y="1868677"/>
            <a:ext cx="752370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Оценивая возможности ребенка, определять, что предоставляется ребенку делать самостоятельно, каким действиям будут  обучать, что в деятельности ребенка будут одобрять и поддерживать.</a:t>
            </a:r>
            <a:endParaRPr lang="ru-RU" sz="2200" dirty="0">
              <a:solidFill>
                <a:srgbClr val="000099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20710762">
            <a:off x="1394670" y="3547703"/>
            <a:ext cx="3190056" cy="2366692"/>
            <a:chOff x="1768982" y="4188383"/>
            <a:chExt cx="2196704" cy="173465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1" t="32400"/>
            <a:stretch/>
          </p:blipFill>
          <p:spPr>
            <a:xfrm>
              <a:off x="1768982" y="4188383"/>
              <a:ext cx="2196704" cy="17346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59" b="99363" l="191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501264"/>
              <a:ext cx="563314" cy="8463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10"/>
          <p:cNvGrpSpPr/>
          <p:nvPr/>
        </p:nvGrpSpPr>
        <p:grpSpPr>
          <a:xfrm rot="20969441">
            <a:off x="5281393" y="3138980"/>
            <a:ext cx="2566313" cy="3389178"/>
            <a:chOff x="5004048" y="3356992"/>
            <a:chExt cx="2426067" cy="34806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234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220072" y="3453467"/>
              <a:ext cx="2210043" cy="338412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356992"/>
              <a:ext cx="1574456" cy="968896"/>
            </a:xfrm>
            <a:prstGeom prst="rect">
              <a:avLst/>
            </a:prstGeom>
          </p:spPr>
        </p:pic>
      </p:grpSp>
      <p:sp>
        <p:nvSpPr>
          <p:cNvPr id="12" name="Стрелка вниз 11"/>
          <p:cNvSpPr/>
          <p:nvPr/>
        </p:nvSpPr>
        <p:spPr>
          <a:xfrm>
            <a:off x="3923928" y="1584668"/>
            <a:ext cx="468052" cy="284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620687"/>
            <a:ext cx="6408713" cy="1487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Позиции взрослых при воспитании у детей самостоятельности</a:t>
            </a:r>
            <a:r>
              <a:rPr lang="ru-RU" sz="3600" dirty="0" smtClean="0">
                <a:solidFill>
                  <a:srgbClr val="000099"/>
                </a:solidFill>
              </a:rPr>
              <a:t/>
            </a:r>
            <a:br>
              <a:rPr lang="ru-RU" sz="36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(Й. </a:t>
            </a:r>
            <a:r>
              <a:rPr lang="ru-RU" sz="2400" dirty="0" err="1">
                <a:solidFill>
                  <a:srgbClr val="000099"/>
                </a:solidFill>
              </a:rPr>
              <a:t>Раншбург</a:t>
            </a:r>
            <a:r>
              <a:rPr lang="ru-RU" sz="2400" dirty="0">
                <a:solidFill>
                  <a:srgbClr val="000099"/>
                </a:solidFill>
              </a:rPr>
              <a:t> и П. </a:t>
            </a:r>
            <a:r>
              <a:rPr lang="ru-RU" sz="2400" dirty="0" smtClean="0">
                <a:solidFill>
                  <a:srgbClr val="000099"/>
                </a:solidFill>
              </a:rPr>
              <a:t>Поппер)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904" y="2294730"/>
            <a:ext cx="1915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875" y="2355558"/>
            <a:ext cx="239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99"/>
                </a:solidFill>
              </a:rPr>
              <a:t>«ты не сможешь»</a:t>
            </a:r>
            <a:endParaRPr lang="ru-RU" sz="2200" b="1" dirty="0">
              <a:solidFill>
                <a:srgbClr val="0000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69" y="2477582"/>
            <a:ext cx="2238449" cy="2170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786445"/>
            <a:ext cx="2911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Разрешение -</a:t>
            </a:r>
            <a:r>
              <a:rPr lang="ru-RU" sz="2200" dirty="0" err="1" smtClean="0">
                <a:solidFill>
                  <a:srgbClr val="000099"/>
                </a:solidFill>
              </a:rPr>
              <a:t>полож</a:t>
            </a:r>
            <a:r>
              <a:rPr lang="ru-RU" sz="2200" dirty="0" smtClean="0">
                <a:solidFill>
                  <a:srgbClr val="000099"/>
                </a:solidFill>
              </a:rPr>
              <a:t>. </a:t>
            </a:r>
            <a:r>
              <a:rPr lang="ru-RU" sz="2200" dirty="0">
                <a:solidFill>
                  <a:srgbClr val="000099"/>
                </a:solidFill>
              </a:rPr>
              <a:t>х</a:t>
            </a:r>
            <a:r>
              <a:rPr lang="ru-RU" sz="2200" dirty="0" smtClean="0">
                <a:solidFill>
                  <a:srgbClr val="000099"/>
                </a:solidFill>
              </a:rPr>
              <a:t>арактер стимулирования «ты ловкий, умный, я верю в тебя, я считаю, что ты </a:t>
            </a:r>
            <a:r>
              <a:rPr lang="ru-RU" sz="2200" dirty="0" smtClean="0">
                <a:solidFill>
                  <a:srgbClr val="000099"/>
                </a:solidFill>
              </a:rPr>
              <a:t>это сделать»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067" y="2786445"/>
            <a:ext cx="35283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Запрещение, </a:t>
            </a:r>
            <a:r>
              <a:rPr lang="ru-RU" sz="2200" dirty="0" err="1" smtClean="0">
                <a:solidFill>
                  <a:srgbClr val="000099"/>
                </a:solidFill>
              </a:rPr>
              <a:t>отр</a:t>
            </a:r>
            <a:r>
              <a:rPr lang="ru-RU" sz="2200" dirty="0" smtClean="0">
                <a:solidFill>
                  <a:srgbClr val="000099"/>
                </a:solidFill>
              </a:rPr>
              <a:t>. </a:t>
            </a:r>
            <a:r>
              <a:rPr lang="ru-RU" sz="2200" dirty="0">
                <a:solidFill>
                  <a:srgbClr val="000099"/>
                </a:solidFill>
              </a:rPr>
              <a:t>х</a:t>
            </a:r>
            <a:r>
              <a:rPr lang="ru-RU" sz="2200" dirty="0" smtClean="0">
                <a:solidFill>
                  <a:srgbClr val="000099"/>
                </a:solidFill>
              </a:rPr>
              <a:t>арактер стимулирования. «Ты еще маленький, я не уверена в тебе, я не считаю, что ты способен это сделать </a:t>
            </a:r>
            <a:r>
              <a:rPr lang="ru-RU" sz="2200" dirty="0" smtClean="0">
                <a:solidFill>
                  <a:srgbClr val="000099"/>
                </a:solidFill>
              </a:rPr>
              <a:t>самостоятельно»</a:t>
            </a:r>
            <a:endParaRPr lang="ru-RU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586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самостоятельности в самообслуживании детей в семье</vt:lpstr>
      <vt:lpstr>Презентация PowerPoint</vt:lpstr>
      <vt:lpstr>Презентация PowerPoint</vt:lpstr>
      <vt:lpstr>Принцип параллельности воздействия ДОУ и семьи на детей</vt:lpstr>
      <vt:lpstr>Презентация PowerPoint</vt:lpstr>
      <vt:lpstr>Презентация PowerPoint</vt:lpstr>
      <vt:lpstr>Важно поддерживать стремление к самостоятельности, опираясь на детское  «Я сам!»</vt:lpstr>
      <vt:lpstr>Презентация PowerPoint</vt:lpstr>
      <vt:lpstr>Позиции взрослых при воспитании у детей самостоятельности (Й. Раншбург и П. Поппер)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самостоятельности в самообслуживании детей в семье</dc:title>
  <dc:creator>user</dc:creator>
  <cp:lastModifiedBy>user</cp:lastModifiedBy>
  <cp:revision>26</cp:revision>
  <dcterms:created xsi:type="dcterms:W3CDTF">2015-10-19T02:00:15Z</dcterms:created>
  <dcterms:modified xsi:type="dcterms:W3CDTF">2015-11-01T08:18:23Z</dcterms:modified>
</cp:coreProperties>
</file>