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64" r:id="rId6"/>
    <p:sldId id="273" r:id="rId7"/>
    <p:sldId id="274" r:id="rId8"/>
    <p:sldId id="275" r:id="rId9"/>
    <p:sldId id="276" r:id="rId10"/>
    <p:sldId id="272" r:id="rId11"/>
    <p:sldId id="263" r:id="rId12"/>
    <p:sldId id="269" r:id="rId13"/>
    <p:sldId id="270" r:id="rId14"/>
    <p:sldId id="262" r:id="rId15"/>
    <p:sldId id="268" r:id="rId16"/>
    <p:sldId id="27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64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44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43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686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66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85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03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1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3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19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0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6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17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92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B363-4BE8-4E47-8547-3A92F745202F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07AF6F-48FC-4F31-BB9B-A66948154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71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" y="219457"/>
            <a:ext cx="11801856" cy="67055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МКДОУ «Детский сад №19 комбинированного вида «Малышок» г. Шелехова</a:t>
            </a:r>
            <a:b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9472" y="1048512"/>
            <a:ext cx="10338816" cy="52425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Консультация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«Интерактивные формы взаимодействия воспитателей с родителями»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sz="2200" dirty="0" smtClean="0"/>
              <a:t>Подготовила</a:t>
            </a:r>
          </a:p>
          <a:p>
            <a:pPr algn="r"/>
            <a:r>
              <a:rPr lang="ru-RU" sz="2200" dirty="0" smtClean="0"/>
              <a:t> педагог – психолог</a:t>
            </a:r>
          </a:p>
          <a:p>
            <a:pPr algn="r"/>
            <a:r>
              <a:rPr lang="ru-RU" sz="2200" dirty="0" smtClean="0"/>
              <a:t> Лялина И.Ю.</a:t>
            </a:r>
          </a:p>
          <a:p>
            <a:pPr algn="r"/>
            <a:endParaRPr lang="ru-RU" dirty="0"/>
          </a:p>
          <a:p>
            <a:r>
              <a:rPr lang="ru-RU" sz="1500" dirty="0"/>
              <a:t>д</a:t>
            </a:r>
            <a:r>
              <a:rPr lang="ru-RU" sz="1500" dirty="0" smtClean="0"/>
              <a:t>екабрь 2015 г.</a:t>
            </a:r>
            <a:endParaRPr lang="ru-RU" sz="1500" dirty="0"/>
          </a:p>
        </p:txBody>
      </p:sp>
      <p:pic>
        <p:nvPicPr>
          <p:cNvPr id="4" name="Содержимое 5" descr="sd73_04_07_0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3057525"/>
            <a:ext cx="3154363" cy="3392488"/>
          </a:xfr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482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173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Принципами взаимодействия с родителями являются: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4933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1.Доброжелательный стиль общения педагогов с </a:t>
            </a:r>
            <a:r>
              <a:rPr lang="ru-RU" b="1" dirty="0" smtClean="0">
                <a:solidFill>
                  <a:schemeClr val="tx1"/>
                </a:solidFill>
              </a:rPr>
              <a:t>родителями. Позитивный </a:t>
            </a:r>
            <a:r>
              <a:rPr lang="ru-RU" b="1" dirty="0">
                <a:solidFill>
                  <a:schemeClr val="tx1"/>
                </a:solidFill>
              </a:rPr>
              <a:t>настрой на общение является тем самым прочным фундаментом, на котором строится вся работа педагогов группы с родителями. В общении воспитателя с родителями неуместны категоричность, требовательный тон.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ru-RU" b="1" dirty="0">
                <a:solidFill>
                  <a:schemeClr val="tx1"/>
                </a:solidFill>
              </a:rPr>
              <a:t>. Индивидуальный </a:t>
            </a:r>
            <a:r>
              <a:rPr lang="ru-RU" b="1" dirty="0" smtClean="0">
                <a:solidFill>
                  <a:schemeClr val="tx1"/>
                </a:solidFill>
              </a:rPr>
              <a:t>подход. Необходим </a:t>
            </a:r>
            <a:r>
              <a:rPr lang="ru-RU" b="1" dirty="0">
                <a:solidFill>
                  <a:schemeClr val="tx1"/>
                </a:solidFill>
              </a:rPr>
              <a:t>не только в работе с детьми, но и в работе с родителями.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3. Сотрудничество, а не </a:t>
            </a:r>
            <a:r>
              <a:rPr lang="ru-RU" b="1" dirty="0" smtClean="0">
                <a:solidFill>
                  <a:schemeClr val="tx1"/>
                </a:solidFill>
              </a:rPr>
              <a:t>наставничество. Современные </a:t>
            </a:r>
            <a:r>
              <a:rPr lang="ru-RU" b="1" dirty="0">
                <a:solidFill>
                  <a:schemeClr val="tx1"/>
                </a:solidFill>
              </a:rPr>
              <a:t>мамы и папы в большинстве своем люди грамотные, осведомленные и, конечно, хорошо знающие, как им надо воспитывать своих собственных детей.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ru-RU" b="1" dirty="0">
                <a:solidFill>
                  <a:schemeClr val="tx1"/>
                </a:solidFill>
              </a:rPr>
              <a:t>. Готовимся </a:t>
            </a:r>
            <a:r>
              <a:rPr lang="ru-RU" b="1" dirty="0" smtClean="0">
                <a:solidFill>
                  <a:schemeClr val="tx1"/>
                </a:solidFill>
              </a:rPr>
              <a:t>серьезно. Любое</a:t>
            </a:r>
            <a:r>
              <a:rPr lang="ru-RU" b="1" dirty="0">
                <a:solidFill>
                  <a:schemeClr val="tx1"/>
                </a:solidFill>
              </a:rPr>
              <a:t>, даже самое небольшое мероприятие по работе с родителями необходимо тщательно и серьезно готовить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5. Динамичность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>
                <a:solidFill>
                  <a:schemeClr val="tx1"/>
                </a:solidFill>
              </a:rPr>
              <a:t>  Детский сад сегодня должен находиться в режиме развития, а не функционирования, представлять собой мобильную </a:t>
            </a:r>
            <a:r>
              <a:rPr lang="ru-RU" b="1" dirty="0" smtClean="0">
                <a:solidFill>
                  <a:schemeClr val="tx1"/>
                </a:solidFill>
              </a:rPr>
              <a:t>систему.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29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384" y="365125"/>
            <a:ext cx="9805416" cy="1325563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Сотрудничество педагогов и родителей предполагает 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296" y="1825625"/>
            <a:ext cx="10890504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равенство позиций партнеров,  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 уважительное отношение друг к другу взаимодействующих сторон с учетом их 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индивидуальных возможностей и способностей.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Важнейшим способом реализации сотрудничества педагогов и родителей является их взаимодействие, в котором родители – не пассивные наблюдатели, а активные участники воспитательного процесса.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58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0" y="365125"/>
            <a:ext cx="9646920" cy="5005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Формы взаимодействия педагогов  с семьями детей: 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0432" y="1231392"/>
            <a:ext cx="10049256" cy="5388863"/>
          </a:xfrm>
        </p:spPr>
        <p:txBody>
          <a:bodyPr>
            <a:normAutofit fontScale="77500" lnSpcReduction="20000"/>
          </a:bodyPr>
          <a:lstStyle/>
          <a:p>
            <a:r>
              <a:rPr lang="ru-RU" sz="2900" b="1" dirty="0" smtClean="0"/>
              <a:t>Коллективные: </a:t>
            </a:r>
          </a:p>
          <a:p>
            <a:r>
              <a:rPr lang="ru-RU" dirty="0" smtClean="0"/>
              <a:t>  </a:t>
            </a:r>
            <a:r>
              <a:rPr lang="ru-RU" b="1" dirty="0" smtClean="0">
                <a:solidFill>
                  <a:schemeClr val="tx1"/>
                </a:solidFill>
              </a:rPr>
              <a:t>Родительские собрания с целью информирования по вопросам содержания, целей и задач, условий воспитания ребенка в дошкольном учреждении и семье.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Открытые занятия с детьми для родителей(с последующим обсуждением).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Семинары-практикумы для родителей с целью их знакомства с детскими играми, овладения методикой организации воспитания в семье, навыками конструирования, планирования занятий с детьми, обучения технологии изготовления игрушек и пособий, организации развивающей среды.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Круглые столы с целью анализа, рефлексии, самооценки и обобщения опыта совместного воспитания родителей и детей.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Конференции по вопросам взаимосвязи семьи и детского сада для решения задачи дошкольного образования детей.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Тематические выставки.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Диспуты.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Анкетирование и тестирование родителей с целью получения сведений об уровне развития ребенка, условиях семейного воспитания, прояснения педагогической позиции родителей в вопросах образования детей, изучения ценностных ориентаций родителей, установок на характер взаимодействия с дошкольным учреждением и др.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Мастер-классы с целью совершенствования методики воспитания детей в условиях интеграции содержания музыкальной, художественной, театрально-игровой, литературно-речевой, двигательной деятельности.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Семейные педагогические проекты («Вечер у рояля», «Здоровые дети -в здоровой семье», «Ярмарка педагогических идей») с целью обмена опытом семейного воспитания в вопросах проведения семейных праздников и досуга.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303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35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Формы взаимодействия педагогов  с семьями детей: 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2352" y="1207008"/>
            <a:ext cx="10061448" cy="49699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Индивидуальные: 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Консультации с целью информирования родителей по вопросам индивидуального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развития ребенка.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Анализ педагогических ситуаций с целью профилактики конфликтных ситуаций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вопросах организации взаимодействия педагогов и родителей, повышения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педагогической культуры родителей, их самооценки в вопросах воспитания детей.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Наглядно-информационные: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Организация различных информационных уголков в группах с целью информирования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родителей о содержании разных сторон развития и воспитания ребенка в семье.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Организация уголка краткой информации в виде стенда с целью обогащения знаний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родителей о работе детского сада.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Организация библиотеки для родителей с целью повышения психолого-педагогической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компетентности родителей в вопросах воспитания.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54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865632"/>
            <a:ext cx="5879445" cy="441350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563" y="865633"/>
            <a:ext cx="5884669" cy="441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1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Литература: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032" y="1825625"/>
            <a:ext cx="11826240" cy="43513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  </a:t>
            </a:r>
            <a:r>
              <a:rPr lang="ru-RU" b="1" dirty="0" err="1" smtClean="0">
                <a:solidFill>
                  <a:schemeClr val="tx1"/>
                </a:solidFill>
              </a:rPr>
              <a:t>Доронова</a:t>
            </a:r>
            <a:r>
              <a:rPr lang="ru-RU" b="1" dirty="0" smtClean="0">
                <a:solidFill>
                  <a:schemeClr val="tx1"/>
                </a:solidFill>
              </a:rPr>
              <a:t> Т. Н. О взаимодействии дошкольного образовательного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учреждения с семьёй //Дошкольное воспитание, 2000. № 3.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2.   Зверева О. Л., Кротова Т. В. Общение педагога с родителями в ДОУ. - М., 2010.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3.   Майер А. А., Давыдова О.И., Воронина Н. В. 555 ИДЕЙ для вовлечения родителей в жизнь детского сада. - М., 2011.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4.    Пастухова И. О. Создание единого пространства развития ребенка.                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Взаимодействие ДОУ и семьи. - М., 2007.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55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Спасибо за внимание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312" y="243840"/>
            <a:ext cx="9851136" cy="652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55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34112"/>
            <a:ext cx="10927080" cy="644956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992" y="234907"/>
            <a:ext cx="8290560" cy="622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3568"/>
            <a:ext cx="10515600" cy="582339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4" y="207265"/>
            <a:ext cx="10241280" cy="596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7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"/>
            <a:ext cx="10515600" cy="6079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Слово </a:t>
            </a:r>
            <a:r>
              <a:rPr lang="ru-RU" sz="3600" b="1" i="1" dirty="0"/>
              <a:t>«</a:t>
            </a:r>
            <a:r>
              <a:rPr lang="ru-RU" sz="3600" b="1" i="1" dirty="0" err="1"/>
              <a:t>интерактив</a:t>
            </a:r>
            <a:r>
              <a:rPr lang="ru-RU" sz="3600" b="1" i="1" dirty="0"/>
              <a:t>» </a:t>
            </a:r>
            <a:r>
              <a:rPr lang="ru-RU" sz="3600" b="1" i="1" dirty="0" smtClean="0"/>
              <a:t>- </a:t>
            </a:r>
            <a:r>
              <a:rPr lang="ru-RU" sz="3600" dirty="0" smtClean="0"/>
              <a:t>из </a:t>
            </a:r>
            <a:r>
              <a:rPr lang="ru-RU" sz="3600" dirty="0"/>
              <a:t>английского языка от слова «</a:t>
            </a:r>
            <a:r>
              <a:rPr lang="ru-RU" sz="3600" dirty="0" err="1"/>
              <a:t>interact</a:t>
            </a:r>
            <a:r>
              <a:rPr lang="ru-RU" sz="3600" dirty="0"/>
              <a:t>», где «</a:t>
            </a:r>
            <a:r>
              <a:rPr lang="ru-RU" sz="3600" dirty="0" err="1"/>
              <a:t>inter</a:t>
            </a:r>
            <a:r>
              <a:rPr lang="ru-RU" sz="3600" dirty="0"/>
              <a:t>»- это взаимный, «</a:t>
            </a:r>
            <a:r>
              <a:rPr lang="ru-RU" sz="3600" dirty="0" err="1"/>
              <a:t>act</a:t>
            </a:r>
            <a:r>
              <a:rPr lang="ru-RU" sz="3600" dirty="0"/>
              <a:t>»- действовать. 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Интерактивный </a:t>
            </a:r>
            <a:r>
              <a:rPr lang="ru-RU" sz="3600" dirty="0"/>
              <a:t>означает способность взаимодействовать или находиться в режиме беседы, диалога с чем-либо (например, компьютером) или кем-либо (например, человеком).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0405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5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</a:t>
            </a:r>
            <a:r>
              <a:rPr lang="ru-RU" sz="3200" b="1" dirty="0"/>
              <a:t>характеристики «</a:t>
            </a:r>
            <a:r>
              <a:rPr lang="ru-RU" sz="3200" b="1" dirty="0" err="1"/>
              <a:t>интерактива</a:t>
            </a:r>
            <a:r>
              <a:rPr lang="ru-RU" sz="3200" b="1" dirty="0"/>
              <a:t>»: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0576" y="1267968"/>
            <a:ext cx="9793224" cy="490899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000" b="1" dirty="0">
                <a:solidFill>
                  <a:schemeClr val="tx1"/>
                </a:solidFill>
              </a:rPr>
              <a:t>это специальная форма организации, с комфортными условиями </a:t>
            </a:r>
            <a:r>
              <a:rPr lang="ru-RU" sz="2000" b="1" dirty="0" smtClean="0">
                <a:solidFill>
                  <a:schemeClr val="tx1"/>
                </a:solidFill>
              </a:rPr>
              <a:t>взаимодействия</a:t>
            </a:r>
            <a:r>
              <a:rPr lang="ru-RU" sz="2000" b="1" dirty="0">
                <a:solidFill>
                  <a:schemeClr val="tx1"/>
                </a:solidFill>
              </a:rPr>
              <a:t>;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все участники оказываются вовлеченными в процесс познания, </a:t>
            </a:r>
            <a:r>
              <a:rPr lang="ru-RU" sz="2000" b="1" dirty="0" smtClean="0">
                <a:solidFill>
                  <a:schemeClr val="tx1"/>
                </a:solidFill>
              </a:rPr>
              <a:t>обсуждения;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диалоговое общение ведет к </a:t>
            </a:r>
            <a:r>
              <a:rPr lang="ru-RU" sz="2000" b="1" dirty="0" smtClean="0">
                <a:solidFill>
                  <a:schemeClr val="tx1"/>
                </a:solidFill>
              </a:rPr>
              <a:t>взаимодействию;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каждый участник вносит свой особый индивидуальный </a:t>
            </a:r>
            <a:r>
              <a:rPr lang="ru-RU" sz="2000" b="1" dirty="0" smtClean="0">
                <a:solidFill>
                  <a:schemeClr val="tx1"/>
                </a:solidFill>
              </a:rPr>
              <a:t>вклад;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исключается доминирование </a:t>
            </a:r>
            <a:r>
              <a:rPr lang="ru-RU" sz="2000" b="1" dirty="0" smtClean="0">
                <a:solidFill>
                  <a:schemeClr val="tx1"/>
                </a:solidFill>
              </a:rPr>
              <a:t>одного выступающего;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формируется умение критически мыслить, </a:t>
            </a:r>
            <a:r>
              <a:rPr lang="ru-RU" sz="2000" b="1" dirty="0" smtClean="0">
                <a:solidFill>
                  <a:schemeClr val="tx1"/>
                </a:solidFill>
              </a:rPr>
              <a:t>рассуждать;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формируется </a:t>
            </a:r>
            <a:r>
              <a:rPr lang="ru-RU" sz="2000" b="1" dirty="0">
                <a:solidFill>
                  <a:schemeClr val="tx1"/>
                </a:solidFill>
              </a:rPr>
              <a:t>уважение к чужому </a:t>
            </a:r>
            <a:r>
              <a:rPr lang="ru-RU" sz="2000" b="1" dirty="0" smtClean="0">
                <a:solidFill>
                  <a:schemeClr val="tx1"/>
                </a:solidFill>
              </a:rPr>
              <a:t>мнению;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участник может </a:t>
            </a:r>
            <a:r>
              <a:rPr lang="ru-RU" sz="2000" b="1" dirty="0" smtClean="0">
                <a:solidFill>
                  <a:schemeClr val="tx1"/>
                </a:solidFill>
              </a:rPr>
              <a:t>выразить </a:t>
            </a:r>
            <a:r>
              <a:rPr lang="ru-RU" sz="2000" b="1" dirty="0">
                <a:solidFill>
                  <a:schemeClr val="tx1"/>
                </a:solidFill>
              </a:rPr>
              <a:t>свое мнение, </a:t>
            </a:r>
            <a:r>
              <a:rPr lang="ru-RU" sz="2000" b="1" dirty="0" smtClean="0">
                <a:solidFill>
                  <a:schemeClr val="tx1"/>
                </a:solidFill>
              </a:rPr>
              <a:t>или </a:t>
            </a:r>
            <a:r>
              <a:rPr lang="ru-RU" sz="2000" b="1" dirty="0">
                <a:solidFill>
                  <a:schemeClr val="tx1"/>
                </a:solidFill>
              </a:rPr>
              <a:t>существенно изменить ее;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участники учатся взвешивать альтернативные мнения</a:t>
            </a:r>
          </a:p>
        </p:txBody>
      </p:sp>
    </p:spTree>
    <p:extLst>
      <p:ext uri="{BB962C8B-B14F-4D97-AF65-F5344CB8AC3E}">
        <p14:creationId xmlns:p14="http://schemas.microsoft.com/office/powerpoint/2010/main" val="296297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Цели интерактивного взаимодействия</a:t>
            </a:r>
            <a:r>
              <a:rPr lang="ru-RU" sz="36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999488"/>
            <a:ext cx="10443908" cy="391173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b="1" dirty="0">
                <a:solidFill>
                  <a:schemeClr val="tx1"/>
                </a:solidFill>
              </a:rPr>
              <a:t>обмен опытом;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выработка </a:t>
            </a:r>
            <a:r>
              <a:rPr lang="ru-RU" sz="2800" b="1" dirty="0">
                <a:solidFill>
                  <a:schemeClr val="tx1"/>
                </a:solidFill>
              </a:rPr>
              <a:t>общего мнения;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формирование умений, навыков;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создание условия для диалога;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группового сплочения;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изменения психологической атмосферы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73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З</a:t>
            </a:r>
            <a:r>
              <a:rPr lang="ru-RU" sz="3600" dirty="0" smtClean="0"/>
              <a:t>адачи </a:t>
            </a:r>
            <a:r>
              <a:rPr lang="ru-RU" sz="3600" dirty="0"/>
              <a:t>педагога в интерактивной технологии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выявление </a:t>
            </a:r>
            <a:r>
              <a:rPr lang="ru-RU" sz="2400" b="1" dirty="0">
                <a:solidFill>
                  <a:schemeClr val="tx1"/>
                </a:solidFill>
              </a:rPr>
              <a:t>многообразия точек зрения;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обращение </a:t>
            </a:r>
            <a:r>
              <a:rPr lang="ru-RU" sz="2400" b="1" dirty="0">
                <a:solidFill>
                  <a:schemeClr val="tx1"/>
                </a:solidFill>
              </a:rPr>
              <a:t>к личному опыту участников;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поддержка активности участников;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соединение теории и практики;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взаимообогащение опыта участников;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облегчение восприятия, усвоения, взаимопонимания участников;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поощрение </a:t>
            </a:r>
            <a:r>
              <a:rPr lang="ru-RU" sz="2400" b="1" dirty="0">
                <a:solidFill>
                  <a:schemeClr val="tx1"/>
                </a:solidFill>
              </a:rPr>
              <a:t>творчества участников.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497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889" y="109728"/>
            <a:ext cx="10114724" cy="9875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Позиции </a:t>
            </a:r>
            <a:r>
              <a:rPr lang="ru-RU" sz="3600" dirty="0"/>
              <a:t>интерактивных форм взаимодействия: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1392"/>
            <a:ext cx="10515600" cy="49455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Информация должна усваиваться не в пассивном режиме, а в активном, с использованием проблемных ситуаций, интерактивных циклов.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Интерактивное общение способствует умственному развитию.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При наличии обратной связи отправитель и получатель информации меняются коммуникативными ролями. Изначальный получатель становится отправителем и проходит все этапы процесса обмена информацией для передачи своего отклика начальному отправителя.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Обратная связь может способствовать значительному повышению эффективности обмена информацией (учебной, воспитательной, управленческой).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Двусторонний обмен информацией хотя и протекает медленнее, но более точен и повышает уверенность в правильности ее интерпретации.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Обратная связь увеличивает шансы на эффективный обмен информацией, позволяя обеим сторонам устранять помехи.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tx1"/>
                </a:solidFill>
              </a:rPr>
              <a:t>• Контроль знаний должен предполагать умение применять полученные знания на практике.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6165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</TotalTime>
  <Words>982</Words>
  <Application>Microsoft Office PowerPoint</Application>
  <PresentationFormat>Широкоэкранный</PresentationFormat>
  <Paragraphs>104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Century Gothic</vt:lpstr>
      <vt:lpstr>Wingdings 3</vt:lpstr>
      <vt:lpstr>Легкий дым</vt:lpstr>
      <vt:lpstr>МКДОУ «Детский сад №19 комбинированного вида «Малышок» г. Шелехова 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характеристики «интерактива»:</vt:lpstr>
      <vt:lpstr>Цели интерактивного взаимодействия </vt:lpstr>
      <vt:lpstr>Задачи педагога в интерактивной технологии </vt:lpstr>
      <vt:lpstr>Позиции интерактивных форм взаимодействия: </vt:lpstr>
      <vt:lpstr>Принципами взаимодействия с родителями являются: </vt:lpstr>
      <vt:lpstr>Сотрудничество педагогов и родителей предполагает   </vt:lpstr>
      <vt:lpstr>Формы взаимодействия педагогов  с семьями детей:  </vt:lpstr>
      <vt:lpstr>Формы взаимодействия педагогов  с семьями детей:  </vt:lpstr>
      <vt:lpstr>Презентация PowerPoint</vt:lpstr>
      <vt:lpstr>Литература: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</dc:creator>
  <cp:lastModifiedBy>Vladimir</cp:lastModifiedBy>
  <cp:revision>10</cp:revision>
  <dcterms:created xsi:type="dcterms:W3CDTF">2015-12-03T01:56:03Z</dcterms:created>
  <dcterms:modified xsi:type="dcterms:W3CDTF">2015-12-03T03:45:18Z</dcterms:modified>
</cp:coreProperties>
</file>